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305" r:id="rId4"/>
    <p:sldId id="306" r:id="rId5"/>
    <p:sldId id="307" r:id="rId6"/>
    <p:sldId id="257" r:id="rId7"/>
    <p:sldId id="258" r:id="rId8"/>
    <p:sldId id="299" r:id="rId9"/>
    <p:sldId id="300" r:id="rId10"/>
    <p:sldId id="301" r:id="rId11"/>
    <p:sldId id="302" r:id="rId12"/>
    <p:sldId id="303"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90" r:id="rId38"/>
    <p:sldId id="291" r:id="rId39"/>
    <p:sldId id="292" r:id="rId40"/>
    <p:sldId id="293" r:id="rId41"/>
    <p:sldId id="294" r:id="rId42"/>
    <p:sldId id="295" r:id="rId43"/>
    <p:sldId id="285" r:id="rId44"/>
    <p:sldId id="288" r:id="rId45"/>
    <p:sldId id="289" r:id="rId46"/>
    <p:sldId id="286" r:id="rId47"/>
    <p:sldId id="287" r:id="rId48"/>
    <p:sldId id="296" r:id="rId49"/>
    <p:sldId id="297" r:id="rId50"/>
    <p:sldId id="29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B274D4-8571-4F43-B1F5-54B5A686148C}"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45741-8380-4859-ADA2-F3BCB9F4BD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B274D4-8571-4F43-B1F5-54B5A686148C}"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45741-8380-4859-ADA2-F3BCB9F4BD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B274D4-8571-4F43-B1F5-54B5A686148C}"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45741-8380-4859-ADA2-F3BCB9F4BD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B274D4-8571-4F43-B1F5-54B5A686148C}"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45741-8380-4859-ADA2-F3BCB9F4BD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B274D4-8571-4F43-B1F5-54B5A686148C}"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45741-8380-4859-ADA2-F3BCB9F4BD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B274D4-8571-4F43-B1F5-54B5A686148C}" type="datetimeFigureOut">
              <a:rPr lang="en-US" smtClean="0"/>
              <a:pPr/>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45741-8380-4859-ADA2-F3BCB9F4BD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B274D4-8571-4F43-B1F5-54B5A686148C}" type="datetimeFigureOut">
              <a:rPr lang="en-US" smtClean="0"/>
              <a:pPr/>
              <a:t>7/2/2019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45741-8380-4859-ADA2-F3BCB9F4BD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B274D4-8571-4F43-B1F5-54B5A686148C}" type="datetimeFigureOut">
              <a:rPr lang="en-US" smtClean="0"/>
              <a:pPr/>
              <a:t>7/2/2019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45741-8380-4859-ADA2-F3BCB9F4BD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274D4-8571-4F43-B1F5-54B5A686148C}" type="datetimeFigureOut">
              <a:rPr lang="en-US" smtClean="0"/>
              <a:pPr/>
              <a:t>7/2/2019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45741-8380-4859-ADA2-F3BCB9F4BD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B274D4-8571-4F43-B1F5-54B5A686148C}" type="datetimeFigureOut">
              <a:rPr lang="en-US" smtClean="0"/>
              <a:pPr/>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45741-8380-4859-ADA2-F3BCB9F4BD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B274D4-8571-4F43-B1F5-54B5A686148C}" type="datetimeFigureOut">
              <a:rPr lang="en-US" smtClean="0"/>
              <a:pPr/>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45741-8380-4859-ADA2-F3BCB9F4BD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B274D4-8571-4F43-B1F5-54B5A686148C}" type="datetimeFigureOut">
              <a:rPr lang="en-US" smtClean="0"/>
              <a:pPr/>
              <a:t>7/2/2019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45741-8380-4859-ADA2-F3BCB9F4BD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EC 6702 Optical Communication and Networks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lgn="just"/>
            <a:r>
              <a:rPr lang="en-US" sz="2400" b="1" dirty="0" smtClean="0">
                <a:latin typeface="Times New Roman" pitchFamily="18" charset="0"/>
                <a:cs typeface="Times New Roman" pitchFamily="18" charset="0"/>
              </a:rPr>
              <a:t>CO3: Compare various optical components used in optical communication system (Sources, Detectors, Splices, Joints.</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This CO contributes to </a:t>
            </a:r>
          </a:p>
          <a:p>
            <a:pPr algn="just"/>
            <a:r>
              <a:rPr lang="en-US" sz="2400" dirty="0" smtClean="0">
                <a:latin typeface="Times New Roman" pitchFamily="18" charset="0"/>
                <a:cs typeface="Times New Roman" pitchFamily="18" charset="0"/>
              </a:rPr>
              <a:t>-(moderately)  (PO1): Apply various optical sources and detectors to solve complex industrial and societal problems, </a:t>
            </a:r>
          </a:p>
          <a:p>
            <a:pPr algn="just"/>
            <a:r>
              <a:rPr lang="en-US" sz="2400" dirty="0" smtClean="0">
                <a:latin typeface="Times New Roman" pitchFamily="18" charset="0"/>
                <a:cs typeface="Times New Roman" pitchFamily="18" charset="0"/>
              </a:rPr>
              <a:t>-(lightly)        (PO2): Analyze the usage of various sources  and detectors in  complex industrial and societal problems,  </a:t>
            </a:r>
          </a:p>
          <a:p>
            <a:pPr algn="just"/>
            <a:r>
              <a:rPr lang="en-US" sz="2400" dirty="0" smtClean="0">
                <a:latin typeface="Times New Roman" pitchFamily="18" charset="0"/>
                <a:cs typeface="Times New Roman" pitchFamily="18" charset="0"/>
              </a:rPr>
              <a:t>-(lightly)        (PO12): Induce the learner to know more about the advancement in sources  and detectors in  optical communication  system by life-long learning.</a:t>
            </a: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70000" lnSpcReduction="20000"/>
          </a:bodyPr>
          <a:lstStyle/>
          <a:p>
            <a:pPr algn="just"/>
            <a:r>
              <a:rPr lang="en-US" b="1" dirty="0" smtClean="0">
                <a:latin typeface="Times New Roman" pitchFamily="18" charset="0"/>
                <a:cs typeface="Times New Roman" pitchFamily="18" charset="0"/>
              </a:rPr>
              <a:t>CO4: Experiment with fiber optic receiver and measurements(attenuation, dispersion, RI profile, Cut – Off Wavelength, Numerical Aperture, Diameter)</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CO contributes to </a:t>
            </a:r>
          </a:p>
          <a:p>
            <a:pPr algn="just"/>
            <a:r>
              <a:rPr lang="en-US" dirty="0" smtClean="0">
                <a:latin typeface="Times New Roman" pitchFamily="18" charset="0"/>
                <a:cs typeface="Times New Roman" pitchFamily="18" charset="0"/>
              </a:rPr>
              <a:t>-( substantially) (PO1): Use the fiber optic receiver and measurements to solve complex industrial and societal problems, </a:t>
            </a:r>
          </a:p>
          <a:p>
            <a:pPr algn="just"/>
            <a:r>
              <a:rPr lang="en-US" dirty="0" smtClean="0">
                <a:latin typeface="Times New Roman" pitchFamily="18" charset="0"/>
                <a:cs typeface="Times New Roman" pitchFamily="18" charset="0"/>
              </a:rPr>
              <a:t>-(moderately)  (PO2): Analyze the fiber optic receiver in complex industrial and societal problems,  </a:t>
            </a:r>
          </a:p>
          <a:p>
            <a:pPr algn="just"/>
            <a:r>
              <a:rPr lang="en-US" dirty="0" smtClean="0">
                <a:latin typeface="Times New Roman" pitchFamily="18" charset="0"/>
                <a:cs typeface="Times New Roman" pitchFamily="18" charset="0"/>
              </a:rPr>
              <a:t>-(lightly)          (PO3): Design and development of optic receiver,</a:t>
            </a:r>
          </a:p>
          <a:p>
            <a:pPr algn="just"/>
            <a:r>
              <a:rPr lang="en-US" dirty="0" smtClean="0">
                <a:latin typeface="Times New Roman" pitchFamily="18" charset="0"/>
                <a:cs typeface="Times New Roman" pitchFamily="18" charset="0"/>
              </a:rPr>
              <a:t>-( substantially) (PO4): Examining various fiber optic measurements applied to find valid solutions</a:t>
            </a:r>
          </a:p>
          <a:p>
            <a:pPr algn="just"/>
            <a:r>
              <a:rPr lang="en-US" dirty="0" smtClean="0">
                <a:latin typeface="Times New Roman" pitchFamily="18" charset="0"/>
                <a:cs typeface="Times New Roman" pitchFamily="18" charset="0"/>
              </a:rPr>
              <a:t>-( substantially) (PO9): Function effectively as an individual and as a member while doing experiments in Labs</a:t>
            </a:r>
            <a:r>
              <a:rPr lang="en-US"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-(lightly)      (PO12):Induce the learner to know more about the advancement in fiber optic receiver  and programming by life-long learning.</a:t>
            </a: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smtClean="0">
                <a:latin typeface="Times New Roman" pitchFamily="18" charset="0"/>
                <a:cs typeface="Times New Roman" pitchFamily="18" charset="0"/>
              </a:rPr>
              <a:t>CO5: Calculate the system performance using digital transmission and its associated parameters.</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CO contributes to </a:t>
            </a:r>
          </a:p>
          <a:p>
            <a:pPr algn="just"/>
            <a:r>
              <a:rPr lang="en-US" dirty="0" smtClean="0">
                <a:latin typeface="Times New Roman" pitchFamily="18" charset="0"/>
                <a:cs typeface="Times New Roman" pitchFamily="18" charset="0"/>
              </a:rPr>
              <a:t>-(moderately)  (PO1): Apply the Digital transmission techniques to solve complex industrial and </a:t>
            </a:r>
            <a:r>
              <a:rPr lang="en-US" dirty="0" err="1" smtClean="0">
                <a:latin typeface="Times New Roman" pitchFamily="18" charset="0"/>
                <a:cs typeface="Times New Roman" pitchFamily="18" charset="0"/>
              </a:rPr>
              <a:t>societial</a:t>
            </a:r>
            <a:r>
              <a:rPr lang="en-US" dirty="0" smtClean="0">
                <a:latin typeface="Times New Roman" pitchFamily="18" charset="0"/>
                <a:cs typeface="Times New Roman" pitchFamily="18" charset="0"/>
              </a:rPr>
              <a:t> problems, </a:t>
            </a:r>
          </a:p>
          <a:p>
            <a:pPr algn="just"/>
            <a:r>
              <a:rPr lang="en-US" dirty="0" smtClean="0">
                <a:latin typeface="Times New Roman" pitchFamily="18" charset="0"/>
                <a:cs typeface="Times New Roman" pitchFamily="18" charset="0"/>
              </a:rPr>
              <a:t>-(lightly)  (PO2):Analyze the System performance using digital transmission parameters to solve complex industrial and societal problems,  </a:t>
            </a:r>
          </a:p>
          <a:p>
            <a:pPr algn="just"/>
            <a:r>
              <a:rPr lang="en-US" dirty="0" smtClean="0">
                <a:latin typeface="Times New Roman" pitchFamily="18" charset="0"/>
                <a:cs typeface="Times New Roman" pitchFamily="18" charset="0"/>
              </a:rPr>
              <a:t>-(lightly)  (PO12):Induce the learner to know more about the security aspects, economic analysis and implementation of digital transmission by life-long learning.</a:t>
            </a: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OFC SYSTEM</a:t>
            </a:r>
            <a:endParaRPr lang="en-US" dirty="0"/>
          </a:p>
        </p:txBody>
      </p:sp>
      <p:pic>
        <p:nvPicPr>
          <p:cNvPr id="1026" name="Picture 2" descr="D:\Aca yr 2015-16 ODD sem\EC 2402 OCN\images\BD of OFC Sym.png"/>
          <p:cNvPicPr>
            <a:picLocks noGrp="1" noChangeAspect="1" noChangeArrowheads="1"/>
          </p:cNvPicPr>
          <p:nvPr>
            <p:ph idx="1"/>
          </p:nvPr>
        </p:nvPicPr>
        <p:blipFill>
          <a:blip r:embed="rId2"/>
          <a:srcRect/>
          <a:stretch>
            <a:fillRect/>
          </a:stretch>
        </p:blipFill>
        <p:spPr bwMode="auto">
          <a:xfrm>
            <a:off x="2209800" y="2438401"/>
            <a:ext cx="4495799" cy="219154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D:\Aca yr 2015-16 ODD sem\EC 2402 OCN\images\Element of an Optical-fibre-comunication-Block-diagram.jpg"/>
          <p:cNvPicPr>
            <a:picLocks noGrp="1" noChangeAspect="1" noChangeArrowheads="1"/>
          </p:cNvPicPr>
          <p:nvPr>
            <p:ph idx="1"/>
          </p:nvPr>
        </p:nvPicPr>
        <p:blipFill>
          <a:blip r:embed="rId2"/>
          <a:srcRect/>
          <a:stretch>
            <a:fillRect/>
          </a:stretch>
        </p:blipFill>
        <p:spPr bwMode="auto">
          <a:xfrm>
            <a:off x="533400" y="609600"/>
            <a:ext cx="8153400" cy="5943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itchFamily="18" charset="0"/>
                <a:cs typeface="Times New Roman" pitchFamily="18" charset="0"/>
              </a:rPr>
              <a:t>EVOLUTION OF OFC</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715000"/>
          </a:xfrm>
        </p:spPr>
        <p:txBody>
          <a:bodyPr>
            <a:noAutofit/>
          </a:bodyPr>
          <a:lstStyle/>
          <a:p>
            <a:pPr lvl="0" algn="just"/>
            <a:r>
              <a:rPr lang="en-US" sz="2400" dirty="0" smtClean="0">
                <a:latin typeface="Times New Roman" pitchFamily="18" charset="0"/>
                <a:cs typeface="Times New Roman" pitchFamily="18" charset="0"/>
              </a:rPr>
              <a:t>In 1966 Charles K. Kao and George </a:t>
            </a:r>
            <a:r>
              <a:rPr lang="en-US" sz="2400" dirty="0" err="1" smtClean="0">
                <a:latin typeface="Times New Roman" pitchFamily="18" charset="0"/>
                <a:cs typeface="Times New Roman" pitchFamily="18" charset="0"/>
              </a:rPr>
              <a:t>Hockham</a:t>
            </a:r>
            <a:r>
              <a:rPr lang="en-US" sz="2400" dirty="0" smtClean="0">
                <a:latin typeface="Times New Roman" pitchFamily="18" charset="0"/>
                <a:cs typeface="Times New Roman" pitchFamily="18" charset="0"/>
              </a:rPr>
              <a:t> proposed optical fibers at STC Laboratories (STL), Harlow, when they showed that the losses of 1000 db/km in existing glass (compared to 5-10 db/km in coaxial cable) was due to contaminants, which could potentially be removed. </a:t>
            </a:r>
          </a:p>
          <a:p>
            <a:pPr lvl="0" algn="just"/>
            <a:r>
              <a:rPr lang="en-US" sz="2400" dirty="0" smtClean="0">
                <a:latin typeface="Times New Roman" pitchFamily="18" charset="0"/>
                <a:cs typeface="Times New Roman" pitchFamily="18" charset="0"/>
              </a:rPr>
              <a:t>Optical fiber was successfully developed in 1970 by Corning Glass Works, with attenuation low enough for communication purposes (about 20dB/km), and at the same time </a:t>
            </a:r>
            <a:r>
              <a:rPr lang="en-US" sz="2400" dirty="0" err="1" smtClean="0">
                <a:latin typeface="Times New Roman" pitchFamily="18" charset="0"/>
                <a:cs typeface="Times New Roman" pitchFamily="18" charset="0"/>
              </a:rPr>
              <a:t>GaAs</a:t>
            </a:r>
            <a:r>
              <a:rPr lang="en-US" sz="2400" dirty="0" smtClean="0">
                <a:latin typeface="Times New Roman" pitchFamily="18" charset="0"/>
                <a:cs typeface="Times New Roman" pitchFamily="18" charset="0"/>
              </a:rPr>
              <a:t> semiconductor lasers were developed that were compact and therefore suitable for transmitting light through fiber optic cables for long distances. </a:t>
            </a:r>
          </a:p>
          <a:p>
            <a:pPr lvl="0" algn="just"/>
            <a:r>
              <a:rPr lang="en-US" sz="2400" dirty="0" smtClean="0">
                <a:latin typeface="Times New Roman" pitchFamily="18" charset="0"/>
                <a:cs typeface="Times New Roman" pitchFamily="18" charset="0"/>
              </a:rPr>
              <a:t>After a period of research starting from 1975, the first commercial fiber-optic communications system was developed, which operated at a wavelength around 0.8 </a:t>
            </a:r>
            <a:r>
              <a:rPr lang="en-US" sz="2400" dirty="0" err="1" smtClean="0">
                <a:latin typeface="Times New Roman" pitchFamily="18" charset="0"/>
                <a:cs typeface="Times New Roman" pitchFamily="18" charset="0"/>
              </a:rPr>
              <a:t>μm</a:t>
            </a:r>
            <a:r>
              <a:rPr lang="en-US" sz="2400" dirty="0" smtClean="0">
                <a:latin typeface="Times New Roman" pitchFamily="18" charset="0"/>
                <a:cs typeface="Times New Roman" pitchFamily="18" charset="0"/>
              </a:rPr>
              <a:t> and used </a:t>
            </a:r>
            <a:r>
              <a:rPr lang="en-US" sz="2400" dirty="0" err="1" smtClean="0">
                <a:latin typeface="Times New Roman" pitchFamily="18" charset="0"/>
                <a:cs typeface="Times New Roman" pitchFamily="18" charset="0"/>
              </a:rPr>
              <a:t>GaAs</a:t>
            </a:r>
            <a:r>
              <a:rPr lang="en-US" sz="2400" dirty="0" smtClean="0">
                <a:latin typeface="Times New Roman" pitchFamily="18" charset="0"/>
                <a:cs typeface="Times New Roman" pitchFamily="18" charset="0"/>
              </a:rPr>
              <a:t> semiconductor lasers. </a:t>
            </a:r>
          </a:p>
          <a:p>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486400"/>
          </a:xfrm>
        </p:spPr>
        <p:txBody>
          <a:bodyPr>
            <a:normAutofit/>
          </a:bodyPr>
          <a:lstStyle/>
          <a:p>
            <a:pPr lvl="0"/>
            <a:r>
              <a:rPr lang="en-US" sz="2800" dirty="0" smtClean="0">
                <a:latin typeface="Times New Roman" pitchFamily="18" charset="0"/>
                <a:cs typeface="Times New Roman" pitchFamily="18" charset="0"/>
              </a:rPr>
              <a:t>This first-generation system operated at a bit rate of 45 Mbps with repeater spacing of up to 10 km. Soon on 22 April, 1977, General Telephone and Electronics sent the first live telephone traffic through fiber optics at a 6 Mbps throughput in Long Beach, California.</a:t>
            </a:r>
          </a:p>
          <a:p>
            <a:pPr lvl="0"/>
            <a:r>
              <a:rPr lang="en-US" sz="2800" dirty="0" smtClean="0">
                <a:latin typeface="Times New Roman" pitchFamily="18" charset="0"/>
                <a:cs typeface="Times New Roman" pitchFamily="18" charset="0"/>
              </a:rPr>
              <a:t>The second generation of fiber-optic communication was developed for commercial use in the early 1980s, operated at 1.3 </a:t>
            </a:r>
            <a:r>
              <a:rPr lang="en-US" sz="2800" dirty="0" err="1" smtClean="0">
                <a:latin typeface="Times New Roman" pitchFamily="18" charset="0"/>
                <a:cs typeface="Times New Roman" pitchFamily="18" charset="0"/>
              </a:rPr>
              <a:t>μm</a:t>
            </a:r>
            <a:r>
              <a:rPr lang="en-US" sz="2800" dirty="0" smtClean="0">
                <a:latin typeface="Times New Roman" pitchFamily="18" charset="0"/>
                <a:cs typeface="Times New Roman" pitchFamily="18" charset="0"/>
              </a:rPr>
              <a:t>, and used </a:t>
            </a:r>
            <a:r>
              <a:rPr lang="en-US" sz="2800" dirty="0" err="1" smtClean="0">
                <a:latin typeface="Times New Roman" pitchFamily="18" charset="0"/>
                <a:cs typeface="Times New Roman" pitchFamily="18" charset="0"/>
              </a:rPr>
              <a:t>InGaAsP</a:t>
            </a:r>
            <a:r>
              <a:rPr lang="en-US" sz="2800" dirty="0" smtClean="0">
                <a:latin typeface="Times New Roman" pitchFamily="18" charset="0"/>
                <a:cs typeface="Times New Roman" pitchFamily="18" charset="0"/>
              </a:rPr>
              <a:t> semiconductor lasers.</a:t>
            </a:r>
          </a:p>
          <a:p>
            <a:pPr lvl="0"/>
            <a:r>
              <a:rPr lang="en-US" sz="2800" dirty="0" smtClean="0">
                <a:latin typeface="Times New Roman" pitchFamily="18" charset="0"/>
                <a:cs typeface="Times New Roman" pitchFamily="18" charset="0"/>
              </a:rPr>
              <a:t> Although these systems were initially limited by dispersion, in 1981 the single-mode fiber was revealed to greatly improve system performance.</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47800"/>
            <a:ext cx="8229600" cy="5181600"/>
          </a:xfrm>
        </p:spPr>
        <p:txBody>
          <a:bodyPr>
            <a:noAutofit/>
          </a:bodyPr>
          <a:lstStyle/>
          <a:p>
            <a:pPr lvl="0"/>
            <a:r>
              <a:rPr lang="en-US" sz="2800" dirty="0" smtClean="0">
                <a:latin typeface="Times New Roman" pitchFamily="18" charset="0"/>
                <a:cs typeface="Times New Roman" pitchFamily="18" charset="0"/>
              </a:rPr>
              <a:t> By 1987, these systems were operating at bit rates of up to 1.7 </a:t>
            </a:r>
            <a:r>
              <a:rPr lang="en-US" sz="2800" dirty="0" err="1" smtClean="0">
                <a:latin typeface="Times New Roman" pitchFamily="18" charset="0"/>
                <a:cs typeface="Times New Roman" pitchFamily="18" charset="0"/>
              </a:rPr>
              <a:t>Gb</a:t>
            </a:r>
            <a:r>
              <a:rPr lang="en-US" sz="2800" dirty="0" smtClean="0">
                <a:latin typeface="Times New Roman" pitchFamily="18" charset="0"/>
                <a:cs typeface="Times New Roman" pitchFamily="18" charset="0"/>
              </a:rPr>
              <a:t>/s with repeater spacing up to 50 km. </a:t>
            </a:r>
          </a:p>
          <a:p>
            <a:pPr lvl="0"/>
            <a:r>
              <a:rPr lang="en-US" sz="2800" dirty="0" smtClean="0">
                <a:latin typeface="Times New Roman" pitchFamily="18" charset="0"/>
                <a:cs typeface="Times New Roman" pitchFamily="18" charset="0"/>
              </a:rPr>
              <a:t>The first transatlantic telephone cable to use optical fiber was TAT-8, based on </a:t>
            </a:r>
            <a:r>
              <a:rPr lang="en-US" sz="2800" dirty="0" err="1" smtClean="0">
                <a:latin typeface="Times New Roman" pitchFamily="18" charset="0"/>
                <a:cs typeface="Times New Roman" pitchFamily="18" charset="0"/>
              </a:rPr>
              <a:t>Desurvire</a:t>
            </a:r>
            <a:r>
              <a:rPr lang="en-US" sz="2800" dirty="0" smtClean="0">
                <a:latin typeface="Times New Roman" pitchFamily="18" charset="0"/>
                <a:cs typeface="Times New Roman" pitchFamily="18" charset="0"/>
              </a:rPr>
              <a:t> optimized laser amplification technology. It went into operation in 1988. </a:t>
            </a:r>
          </a:p>
          <a:p>
            <a:pPr lvl="0"/>
            <a:r>
              <a:rPr lang="en-US" sz="2800" dirty="0" smtClean="0">
                <a:latin typeface="Times New Roman" pitchFamily="18" charset="0"/>
                <a:cs typeface="Times New Roman" pitchFamily="18" charset="0"/>
              </a:rPr>
              <a:t>Third-generation fiber-optic systems operated at 1.55 </a:t>
            </a:r>
            <a:r>
              <a:rPr lang="en-US" sz="2800" dirty="0" err="1" smtClean="0">
                <a:latin typeface="Times New Roman" pitchFamily="18" charset="0"/>
                <a:cs typeface="Times New Roman" pitchFamily="18" charset="0"/>
              </a:rPr>
              <a:t>μm</a:t>
            </a:r>
            <a:r>
              <a:rPr lang="en-US" sz="2800" dirty="0" smtClean="0">
                <a:latin typeface="Times New Roman" pitchFamily="18" charset="0"/>
                <a:cs typeface="Times New Roman" pitchFamily="18" charset="0"/>
              </a:rPr>
              <a:t> and had losses of about 0.2 dB/km.</a:t>
            </a:r>
          </a:p>
          <a:p>
            <a:pPr lvl="0"/>
            <a:r>
              <a:rPr lang="en-US" sz="2800" dirty="0" smtClean="0">
                <a:latin typeface="Times New Roman" pitchFamily="18" charset="0"/>
                <a:cs typeface="Times New Roman" pitchFamily="18" charset="0"/>
              </a:rPr>
              <a:t> They achieved this despite earlier difficulties with pulse-spreading at that wavelength using conventional </a:t>
            </a:r>
            <a:r>
              <a:rPr lang="en-US" sz="2800" dirty="0" err="1" smtClean="0">
                <a:latin typeface="Times New Roman" pitchFamily="18" charset="0"/>
                <a:cs typeface="Times New Roman" pitchFamily="18" charset="0"/>
              </a:rPr>
              <a:t>InGaAsP</a:t>
            </a:r>
            <a:r>
              <a:rPr lang="en-US" sz="2800" dirty="0" smtClean="0">
                <a:latin typeface="Times New Roman" pitchFamily="18" charset="0"/>
                <a:cs typeface="Times New Roman" pitchFamily="18" charset="0"/>
              </a:rPr>
              <a:t> semiconductor lasers.</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0"/>
            <a:r>
              <a:rPr lang="en-US" sz="2800" dirty="0" smtClean="0">
                <a:latin typeface="Times New Roman" pitchFamily="18" charset="0"/>
                <a:cs typeface="Times New Roman" pitchFamily="18" charset="0"/>
              </a:rPr>
              <a:t> Scientists overcame this difficulty by using dispersion-shifted fibers designed to have minimal dispersion at 1.55 </a:t>
            </a:r>
            <a:r>
              <a:rPr lang="en-US" sz="2800" dirty="0" err="1" smtClean="0">
                <a:latin typeface="Times New Roman" pitchFamily="18" charset="0"/>
                <a:cs typeface="Times New Roman" pitchFamily="18" charset="0"/>
              </a:rPr>
              <a:t>μm</a:t>
            </a:r>
            <a:r>
              <a:rPr lang="en-US" sz="2800" dirty="0" smtClean="0">
                <a:latin typeface="Times New Roman" pitchFamily="18" charset="0"/>
                <a:cs typeface="Times New Roman" pitchFamily="18" charset="0"/>
              </a:rPr>
              <a:t> or by limiting the laser spectrum to a single longitudinal mode.</a:t>
            </a:r>
          </a:p>
          <a:p>
            <a:pPr lvl="0"/>
            <a:r>
              <a:rPr lang="en-US" sz="2800" dirty="0" smtClean="0">
                <a:latin typeface="Times New Roman" pitchFamily="18" charset="0"/>
                <a:cs typeface="Times New Roman" pitchFamily="18" charset="0"/>
              </a:rPr>
              <a:t> These developments eventually allowed third-generation systems to operate commercially at 2.5 </a:t>
            </a:r>
            <a:r>
              <a:rPr lang="en-US" sz="2800" dirty="0" err="1" smtClean="0">
                <a:latin typeface="Times New Roman" pitchFamily="18" charset="0"/>
                <a:cs typeface="Times New Roman" pitchFamily="18" charset="0"/>
              </a:rPr>
              <a:t>Gbit</a:t>
            </a:r>
            <a:r>
              <a:rPr lang="en-US" sz="2800" dirty="0" smtClean="0">
                <a:latin typeface="Times New Roman" pitchFamily="18" charset="0"/>
                <a:cs typeface="Times New Roman" pitchFamily="18" charset="0"/>
              </a:rPr>
              <a:t>/s with repeater spacing in excess of 100 km. </a:t>
            </a:r>
          </a:p>
          <a:p>
            <a:pPr lvl="0"/>
            <a:r>
              <a:rPr lang="en-US" sz="2800" dirty="0" smtClean="0">
                <a:latin typeface="Times New Roman" pitchFamily="18" charset="0"/>
                <a:cs typeface="Times New Roman" pitchFamily="18" charset="0"/>
              </a:rPr>
              <a:t>The fourth generation of fiber-optic communication systems used optical amplification to reduce the need for repeaters and wavelength-division multiplexing to increase data capacity.</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lvl="0"/>
            <a:r>
              <a:rPr lang="en-US" sz="2800" dirty="0" smtClean="0">
                <a:latin typeface="Times New Roman" pitchFamily="18" charset="0"/>
                <a:cs typeface="Times New Roman" pitchFamily="18" charset="0"/>
              </a:rPr>
              <a:t>These two improvements caused a revolution that resulted in the doubling of system capacity every 6 months starting in 1992 until a bit rate of 10 Tb/s was reached by 2001.</a:t>
            </a:r>
          </a:p>
          <a:p>
            <a:pPr lvl="0"/>
            <a:r>
              <a:rPr lang="en-US" sz="2800" dirty="0" smtClean="0">
                <a:latin typeface="Times New Roman" pitchFamily="18" charset="0"/>
                <a:cs typeface="Times New Roman" pitchFamily="18" charset="0"/>
              </a:rPr>
              <a:t> Recently, bit-rates of up to 14 </a:t>
            </a:r>
            <a:r>
              <a:rPr lang="en-US" sz="2800" dirty="0" err="1" smtClean="0">
                <a:latin typeface="Times New Roman" pitchFamily="18" charset="0"/>
                <a:cs typeface="Times New Roman" pitchFamily="18" charset="0"/>
              </a:rPr>
              <a:t>Tbit</a:t>
            </a:r>
            <a:r>
              <a:rPr lang="en-US" sz="2800" dirty="0" smtClean="0">
                <a:latin typeface="Times New Roman" pitchFamily="18" charset="0"/>
                <a:cs typeface="Times New Roman" pitchFamily="18" charset="0"/>
              </a:rPr>
              <a:t>/s have been reached over a single 160 km line using optical amplifiers. </a:t>
            </a:r>
          </a:p>
          <a:p>
            <a:pPr lvl="0"/>
            <a:r>
              <a:rPr lang="en-US" sz="2800" dirty="0" smtClean="0">
                <a:latin typeface="Times New Roman" pitchFamily="18" charset="0"/>
                <a:cs typeface="Times New Roman" pitchFamily="18" charset="0"/>
              </a:rPr>
              <a:t>The focus of development for the fifth generation of fiber-optic communications is on extending the wavelength range over which a WDM system can operate. </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INSTITUTION VISION, MISSION</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None/>
            </a:pPr>
            <a:r>
              <a:rPr lang="en-US" b="1" dirty="0" smtClean="0">
                <a:latin typeface="Times New Roman" pitchFamily="18" charset="0"/>
                <a:cs typeface="Times New Roman" pitchFamily="18" charset="0"/>
              </a:rPr>
              <a:t>Vision</a:t>
            </a:r>
          </a:p>
          <a:p>
            <a:pPr algn="just"/>
            <a:r>
              <a:rPr lang="en-IN" dirty="0" smtClean="0">
                <a:latin typeface="Times New Roman" pitchFamily="18" charset="0"/>
                <a:cs typeface="Times New Roman" pitchFamily="18" charset="0"/>
              </a:rPr>
              <a:t>Envisioned to transform our institution into a “GLOBAL CENTRE OF ACADEMIC EXCELLENCE”</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To produce Proficient, Dynamic, Eminent Engineers and Administrators through Excellent service.</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a:p>
        </p:txBody>
      </p:sp>
      <p:sp>
        <p:nvSpPr>
          <p:cNvPr id="3" name="Content Placeholder 2"/>
          <p:cNvSpPr>
            <a:spLocks noGrp="1"/>
          </p:cNvSpPr>
          <p:nvPr>
            <p:ph idx="1"/>
          </p:nvPr>
        </p:nvSpPr>
        <p:spPr>
          <a:xfrm>
            <a:off x="457200" y="1066800"/>
            <a:ext cx="8229600" cy="5791200"/>
          </a:xfrm>
        </p:spPr>
        <p:txBody>
          <a:bodyPr>
            <a:noAutofit/>
          </a:bodyPr>
          <a:lstStyle/>
          <a:p>
            <a:pPr lvl="0"/>
            <a:r>
              <a:rPr lang="en-US" sz="2400" dirty="0" smtClean="0">
                <a:latin typeface="Times New Roman" pitchFamily="18" charset="0"/>
                <a:cs typeface="Times New Roman" pitchFamily="18" charset="0"/>
              </a:rPr>
              <a:t>The conventional wavelength window, known as the C band, covers the wavelength range 1.53-1.57 </a:t>
            </a:r>
            <a:r>
              <a:rPr lang="en-US" sz="2400" dirty="0" err="1" smtClean="0">
                <a:latin typeface="Times New Roman" pitchFamily="18" charset="0"/>
                <a:cs typeface="Times New Roman" pitchFamily="18" charset="0"/>
              </a:rPr>
              <a:t>μm</a:t>
            </a:r>
            <a:r>
              <a:rPr lang="en-US" sz="2400" dirty="0" smtClean="0">
                <a:latin typeface="Times New Roman" pitchFamily="18" charset="0"/>
                <a:cs typeface="Times New Roman" pitchFamily="18" charset="0"/>
              </a:rPr>
              <a:t>, and the new </a:t>
            </a:r>
            <a:r>
              <a:rPr lang="en-US" sz="2400" i="1" dirty="0" smtClean="0">
                <a:latin typeface="Times New Roman" pitchFamily="18" charset="0"/>
                <a:cs typeface="Times New Roman" pitchFamily="18" charset="0"/>
              </a:rPr>
              <a:t>dry fiber </a:t>
            </a:r>
            <a:r>
              <a:rPr lang="en-US" sz="2400" dirty="0" smtClean="0">
                <a:latin typeface="Times New Roman" pitchFamily="18" charset="0"/>
                <a:cs typeface="Times New Roman" pitchFamily="18" charset="0"/>
              </a:rPr>
              <a:t>has a low-loss window promising an extension of that range to 1.30-1.65 </a:t>
            </a:r>
            <a:r>
              <a:rPr lang="en-US" sz="2400" dirty="0" err="1" smtClean="0">
                <a:latin typeface="Times New Roman" pitchFamily="18" charset="0"/>
                <a:cs typeface="Times New Roman" pitchFamily="18" charset="0"/>
              </a:rPr>
              <a:t>μm</a:t>
            </a:r>
            <a:r>
              <a:rPr lang="en-US" sz="2400" dirty="0" smtClean="0">
                <a:latin typeface="Times New Roman" pitchFamily="18" charset="0"/>
                <a:cs typeface="Times New Roman" pitchFamily="18" charset="0"/>
              </a:rPr>
              <a:t>.</a:t>
            </a:r>
          </a:p>
          <a:p>
            <a:pPr lvl="0"/>
            <a:r>
              <a:rPr lang="en-US" sz="2400" dirty="0" smtClean="0">
                <a:latin typeface="Times New Roman" pitchFamily="18" charset="0"/>
                <a:cs typeface="Times New Roman" pitchFamily="18" charset="0"/>
              </a:rPr>
              <a:t> Other developments include the concept of "optical </a:t>
            </a:r>
            <a:r>
              <a:rPr lang="en-US" sz="2400" dirty="0" err="1" smtClean="0">
                <a:latin typeface="Times New Roman" pitchFamily="18" charset="0"/>
                <a:cs typeface="Times New Roman" pitchFamily="18" charset="0"/>
              </a:rPr>
              <a:t>solitons</a:t>
            </a:r>
            <a:r>
              <a:rPr lang="en-US" sz="2400" dirty="0" smtClean="0">
                <a:latin typeface="Times New Roman" pitchFamily="18" charset="0"/>
                <a:cs typeface="Times New Roman" pitchFamily="18" charset="0"/>
              </a:rPr>
              <a:t>, " pulses that preserve their shape by counteracting the effects of dispersion with the nonlinear effects of the fiber by using pulses of a specific shape. </a:t>
            </a:r>
          </a:p>
          <a:p>
            <a:pPr lvl="0"/>
            <a:r>
              <a:rPr lang="en-US" sz="2400" dirty="0" smtClean="0">
                <a:latin typeface="Times New Roman" pitchFamily="18" charset="0"/>
                <a:cs typeface="Times New Roman" pitchFamily="18" charset="0"/>
              </a:rPr>
              <a:t>In the late 1990s through 2000, industry promoters, and research companies such as KMI and RHK predicted vast increases in demand for communications bandwidth due to increased use of the Internet, and commercialization of various bandwidth-intensive consumer services, such as video on demand. </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0"/>
            <a:r>
              <a:rPr lang="en-US" sz="2800" dirty="0" smtClean="0">
                <a:latin typeface="Times New Roman" pitchFamily="18" charset="0"/>
                <a:cs typeface="Times New Roman" pitchFamily="18" charset="0"/>
              </a:rPr>
              <a:t>Internet protocol data traffic was increasing exponentially, at a faster rate than integrated circuit complexity had increased under Moore's Law. </a:t>
            </a:r>
          </a:p>
          <a:p>
            <a:pPr lvl="0"/>
            <a:r>
              <a:rPr lang="en-US" sz="2800" dirty="0" smtClean="0">
                <a:latin typeface="Times New Roman" pitchFamily="18" charset="0"/>
                <a:cs typeface="Times New Roman" pitchFamily="18" charset="0"/>
              </a:rPr>
              <a:t>From the bust of the dot-com bubble through 2006, however, the main trend in the industry has been consolidation of firms and </a:t>
            </a:r>
            <a:r>
              <a:rPr lang="en-US" sz="2800" dirty="0" err="1" smtClean="0">
                <a:latin typeface="Times New Roman" pitchFamily="18" charset="0"/>
                <a:cs typeface="Times New Roman" pitchFamily="18" charset="0"/>
              </a:rPr>
              <a:t>offshoring</a:t>
            </a:r>
            <a:r>
              <a:rPr lang="en-US" sz="2800" dirty="0" smtClean="0">
                <a:latin typeface="Times New Roman" pitchFamily="18" charset="0"/>
                <a:cs typeface="Times New Roman" pitchFamily="18" charset="0"/>
              </a:rPr>
              <a:t> of manufacturing to reduce costs.</a:t>
            </a:r>
          </a:p>
          <a:p>
            <a:r>
              <a:rPr lang="en-US" sz="2800" dirty="0" smtClean="0">
                <a:latin typeface="Times New Roman" pitchFamily="18" charset="0"/>
                <a:cs typeface="Times New Roman" pitchFamily="18" charset="0"/>
              </a:rPr>
              <a:t>Recently, companies such as Verizon and AT&amp;T have taken advantage of fiber-optic communications to deliver a variety of high-throughput data and broadband services to consumers' homes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Coupling</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latin typeface="Times New Roman" pitchFamily="18" charset="0"/>
                <a:cs typeface="Times New Roman" pitchFamily="18" charset="0"/>
              </a:rPr>
              <a:t>In real systems, pulse distortion will increase less rapidly after  a certain initial length of fiber because of mode coupling and differential mode loss.</a:t>
            </a:r>
          </a:p>
          <a:p>
            <a:pPr algn="just"/>
            <a:r>
              <a:rPr lang="en-US" dirty="0" smtClean="0">
                <a:latin typeface="Times New Roman" pitchFamily="18" charset="0"/>
                <a:cs typeface="Times New Roman" pitchFamily="18" charset="0"/>
              </a:rPr>
              <a:t>This initial length of fiber, coupling of energy from one mode to another arises because of:</a:t>
            </a: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Structural imperfections</a:t>
            </a:r>
          </a:p>
          <a:p>
            <a:pPr algn="just"/>
            <a:r>
              <a:rPr lang="en-US" dirty="0" smtClean="0">
                <a:latin typeface="Times New Roman" pitchFamily="18" charset="0"/>
                <a:cs typeface="Times New Roman" pitchFamily="18" charset="0"/>
              </a:rPr>
              <a:t>    ii) Fiber diameter variations</a:t>
            </a:r>
          </a:p>
          <a:p>
            <a:pPr algn="just"/>
            <a:r>
              <a:rPr lang="en-US" dirty="0" smtClean="0">
                <a:latin typeface="Times New Roman" pitchFamily="18" charset="0"/>
                <a:cs typeface="Times New Roman" pitchFamily="18" charset="0"/>
              </a:rPr>
              <a:t>    iii) Refractive index variations</a:t>
            </a:r>
          </a:p>
          <a:p>
            <a:pPr algn="just"/>
            <a:r>
              <a:rPr lang="en-US" dirty="0" smtClean="0">
                <a:latin typeface="Times New Roman" pitchFamily="18" charset="0"/>
                <a:cs typeface="Times New Roman" pitchFamily="18" charset="0"/>
              </a:rPr>
              <a:t>     iv) Cabling – induced </a:t>
            </a:r>
            <a:r>
              <a:rPr lang="en-US" dirty="0" err="1" smtClean="0">
                <a:latin typeface="Times New Roman" pitchFamily="18" charset="0"/>
                <a:cs typeface="Times New Roman" pitchFamily="18" charset="0"/>
              </a:rPr>
              <a:t>microbends</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V) Irregularities at the core- cladding interface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The mode coupling tends to average out the propagation delays associated with the modes, thereby reducing intermodal dispersion.</a:t>
            </a:r>
          </a:p>
          <a:p>
            <a:pPr algn="just"/>
            <a:r>
              <a:rPr lang="en-US" dirty="0" smtClean="0">
                <a:latin typeface="Times New Roman" pitchFamily="18" charset="0"/>
                <a:cs typeface="Times New Roman" pitchFamily="18" charset="0"/>
              </a:rPr>
              <a:t>This coupling is an additional loss, which is designated by h and which has units of dB / km.</a:t>
            </a:r>
          </a:p>
          <a:p>
            <a:pPr algn="just"/>
            <a:r>
              <a:rPr lang="en-US" dirty="0" smtClean="0">
                <a:latin typeface="Times New Roman" pitchFamily="18" charset="0"/>
                <a:cs typeface="Times New Roman" pitchFamily="18" charset="0"/>
              </a:rPr>
              <a:t>Consider, the coupling length </a:t>
            </a:r>
            <a:r>
              <a:rPr lang="en-US" dirty="0" err="1" smtClean="0">
                <a:latin typeface="Times New Roman" pitchFamily="18" charset="0"/>
                <a:cs typeface="Times New Roman" pitchFamily="18" charset="0"/>
              </a:rPr>
              <a:t>Lc</a:t>
            </a:r>
            <a:r>
              <a:rPr lang="en-US" dirty="0" smtClean="0">
                <a:latin typeface="Times New Roman" pitchFamily="18" charset="0"/>
                <a:cs typeface="Times New Roman" pitchFamily="18" charset="0"/>
              </a:rPr>
              <a:t>, the pulse distortion will change from an L dependence to a (</a:t>
            </a:r>
            <a:r>
              <a:rPr lang="en-US" dirty="0" err="1" smtClean="0">
                <a:latin typeface="Times New Roman" pitchFamily="18" charset="0"/>
                <a:cs typeface="Times New Roman" pitchFamily="18" charset="0"/>
              </a:rPr>
              <a:t>LcL</a:t>
            </a:r>
            <a:r>
              <a:rPr lang="en-US" dirty="0" smtClean="0">
                <a:latin typeface="Times New Roman" pitchFamily="18" charset="0"/>
                <a:cs typeface="Times New Roman" pitchFamily="18" charset="0"/>
              </a:rPr>
              <a:t>)^1/2 dependence.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The improvement in pulse spreading caused by mode coupling over the distance Z &lt; </a:t>
            </a:r>
            <a:r>
              <a:rPr lang="en-US" dirty="0" err="1" smtClean="0">
                <a:latin typeface="Times New Roman" pitchFamily="18" charset="0"/>
                <a:cs typeface="Times New Roman" pitchFamily="18" charset="0"/>
              </a:rPr>
              <a:t>Lc</a:t>
            </a:r>
            <a:r>
              <a:rPr lang="en-US" dirty="0" smtClean="0">
                <a:latin typeface="Times New Roman" pitchFamily="18" charset="0"/>
                <a:cs typeface="Times New Roman" pitchFamily="18" charset="0"/>
              </a:rPr>
              <a:t> is related to the excess loss </a:t>
            </a:r>
            <a:r>
              <a:rPr lang="en-US" dirty="0" err="1" smtClean="0">
                <a:latin typeface="Times New Roman" pitchFamily="18" charset="0"/>
                <a:cs typeface="Times New Roman" pitchFamily="18" charset="0"/>
              </a:rPr>
              <a:t>hZ</a:t>
            </a:r>
            <a:r>
              <a:rPr lang="en-US" dirty="0" smtClean="0">
                <a:latin typeface="Times New Roman" pitchFamily="18" charset="0"/>
                <a:cs typeface="Times New Roman" pitchFamily="18" charset="0"/>
              </a:rPr>
              <a:t> incurred over this distance by the eqn.</a:t>
            </a: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hZ</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σ</a:t>
            </a:r>
            <a:r>
              <a:rPr lang="en-US" dirty="0" smtClean="0">
                <a:latin typeface="Times New Roman" pitchFamily="18" charset="0"/>
                <a:cs typeface="Times New Roman" pitchFamily="18" charset="0"/>
              </a:rPr>
              <a:t>c / </a:t>
            </a:r>
            <a:r>
              <a:rPr lang="el-GR" dirty="0" smtClean="0">
                <a:latin typeface="Times New Roman" pitchFamily="18" charset="0"/>
                <a:cs typeface="Times New Roman" pitchFamily="18" charset="0"/>
              </a:rPr>
              <a:t>σ</a:t>
            </a:r>
            <a:r>
              <a:rPr lang="en-US" dirty="0" smtClean="0">
                <a:latin typeface="Times New Roman" pitchFamily="18" charset="0"/>
                <a:cs typeface="Times New Roman" pitchFamily="18" charset="0"/>
              </a:rPr>
              <a:t>0)^2 = C</a:t>
            </a: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wher</a:t>
            </a:r>
            <a:r>
              <a:rPr lang="en-US" dirty="0" smtClean="0">
                <a:latin typeface="Times New Roman" pitchFamily="18" charset="0"/>
                <a:cs typeface="Times New Roman" pitchFamily="18" charset="0"/>
              </a:rPr>
              <a:t> c is a constant</a:t>
            </a:r>
          </a:p>
          <a:p>
            <a:pPr algn="just"/>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σ</a:t>
            </a:r>
            <a:r>
              <a:rPr lang="en-US" dirty="0" smtClean="0">
                <a:latin typeface="Times New Roman" pitchFamily="18" charset="0"/>
                <a:cs typeface="Times New Roman" pitchFamily="18" charset="0"/>
              </a:rPr>
              <a:t>0 – is the pulse width increase in the absence of mode coupling.</a:t>
            </a:r>
          </a:p>
          <a:p>
            <a:pPr algn="just"/>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σ</a:t>
            </a:r>
            <a:r>
              <a:rPr lang="en-US" dirty="0" smtClean="0">
                <a:latin typeface="Times New Roman" pitchFamily="18" charset="0"/>
                <a:cs typeface="Times New Roman" pitchFamily="18" charset="0"/>
              </a:rPr>
              <a:t>c – is the pulse broadening in the present of strong mode coupling</a:t>
            </a:r>
          </a:p>
          <a:p>
            <a:pPr algn="just"/>
            <a:r>
              <a:rPr lang="en-US" dirty="0" err="1" smtClean="0">
                <a:latin typeface="Times New Roman" pitchFamily="18" charset="0"/>
                <a:cs typeface="Times New Roman" pitchFamily="18" charset="0"/>
              </a:rPr>
              <a:t>hZ</a:t>
            </a:r>
            <a:r>
              <a:rPr lang="en-US" dirty="0" smtClean="0">
                <a:latin typeface="Times New Roman" pitchFamily="18" charset="0"/>
                <a:cs typeface="Times New Roman" pitchFamily="18" charset="0"/>
              </a:rPr>
              <a:t> – is the excess attenuation resulting from mode coupling.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 constant c is independent of all dimensional quantities and refractive indices.</a:t>
            </a:r>
          </a:p>
          <a:p>
            <a:pPr algn="just"/>
            <a:r>
              <a:rPr lang="en-US" dirty="0" smtClean="0">
                <a:latin typeface="Times New Roman" pitchFamily="18" charset="0"/>
                <a:cs typeface="Times New Roman" pitchFamily="18" charset="0"/>
              </a:rPr>
              <a:t>It depends only on the fiber profile shape.</a:t>
            </a:r>
          </a:p>
          <a:p>
            <a:pPr algn="just"/>
            <a:r>
              <a:rPr lang="en-US" dirty="0" smtClean="0">
                <a:latin typeface="Times New Roman" pitchFamily="18" charset="0"/>
                <a:cs typeface="Times New Roman" pitchFamily="18" charset="0"/>
              </a:rPr>
              <a:t>The mode coupling strength, and the nodal attenuations.</a:t>
            </a:r>
          </a:p>
          <a:p>
            <a:pPr algn="just"/>
            <a:r>
              <a:rPr lang="en-US" dirty="0" smtClean="0">
                <a:latin typeface="Times New Roman" pitchFamily="18" charset="0"/>
                <a:cs typeface="Times New Roman" pitchFamily="18" charset="0"/>
              </a:rPr>
              <a:t>The effect of mode coupling on pulse distortion can be significant for long fibers for various coupling losses in a graded index fiber.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Mode coupling and power distribution can occur at connectors, splices and other passive components  in an optical link this can have a significant effect on the overall system bandwidth.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Optimization of SM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Since telecommunication companies use SM fibers as the principal optical transmission medium in their networks, and because of the importance of SM fibers in microwave – speed localized and operational properties.</a:t>
            </a:r>
          </a:p>
          <a:p>
            <a:pPr algn="just"/>
            <a:r>
              <a:rPr lang="en-US" dirty="0" smtClean="0">
                <a:latin typeface="Times New Roman" pitchFamily="18" charset="0"/>
                <a:cs typeface="Times New Roman" pitchFamily="18" charset="0"/>
              </a:rPr>
              <a:t>The attributes of SM fibers include:</a:t>
            </a:r>
          </a:p>
          <a:p>
            <a:pPr algn="just"/>
            <a:r>
              <a:rPr lang="en-US" dirty="0" smtClean="0">
                <a:latin typeface="Times New Roman" pitchFamily="18" charset="0"/>
                <a:cs typeface="Times New Roman" pitchFamily="18" charset="0"/>
              </a:rPr>
              <a:t>     a long expected installation life time,</a:t>
            </a:r>
          </a:p>
          <a:p>
            <a:pPr algn="just"/>
            <a:r>
              <a:rPr lang="en-US" dirty="0" smtClean="0">
                <a:latin typeface="Times New Roman" pitchFamily="18" charset="0"/>
                <a:cs typeface="Times New Roman" pitchFamily="18" charset="0"/>
              </a:rPr>
              <a:t>      very low attenuation</a:t>
            </a:r>
          </a:p>
          <a:p>
            <a:pPr algn="just"/>
            <a:r>
              <a:rPr lang="en-US" dirty="0" smtClean="0">
                <a:latin typeface="Times New Roman" pitchFamily="18" charset="0"/>
                <a:cs typeface="Times New Roman" pitchFamily="18" charset="0"/>
              </a:rPr>
              <a:t>      high quality signal transfer because of the     absence of modal noise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 largest available bandwidth distance product.</a:t>
            </a:r>
          </a:p>
          <a:p>
            <a:pPr algn="just"/>
            <a:r>
              <a:rPr lang="en-US" dirty="0" smtClean="0">
                <a:latin typeface="Times New Roman" pitchFamily="18" charset="0"/>
                <a:cs typeface="Times New Roman" pitchFamily="18" charset="0"/>
              </a:rPr>
              <a:t>Basic design optimization characteristics as follows:</a:t>
            </a:r>
          </a:p>
          <a:p>
            <a:pPr algn="just"/>
            <a:r>
              <a:rPr lang="en-US" dirty="0" smtClean="0">
                <a:latin typeface="Times New Roman" pitchFamily="18" charset="0"/>
                <a:cs typeface="Times New Roman" pitchFamily="18" charset="0"/>
              </a:rPr>
              <a:t>Cut off wavelength</a:t>
            </a:r>
          </a:p>
          <a:p>
            <a:pPr algn="just"/>
            <a:r>
              <a:rPr lang="en-US" dirty="0" smtClean="0">
                <a:latin typeface="Times New Roman" pitchFamily="18" charset="0"/>
                <a:cs typeface="Times New Roman" pitchFamily="18" charset="0"/>
              </a:rPr>
              <a:t>Dispersion</a:t>
            </a:r>
          </a:p>
          <a:p>
            <a:pPr algn="just"/>
            <a:r>
              <a:rPr lang="en-US" dirty="0" smtClean="0">
                <a:latin typeface="Times New Roman" pitchFamily="18" charset="0"/>
                <a:cs typeface="Times New Roman" pitchFamily="18" charset="0"/>
              </a:rPr>
              <a:t>MFD</a:t>
            </a:r>
          </a:p>
          <a:p>
            <a:pPr algn="just"/>
            <a:r>
              <a:rPr lang="en-US" dirty="0" smtClean="0">
                <a:latin typeface="Times New Roman" pitchFamily="18" charset="0"/>
                <a:cs typeface="Times New Roman" pitchFamily="18" charset="0"/>
              </a:rPr>
              <a:t>Bending loss</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 (Refractive Index ) profile</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 when creating SM fibers, manufacturers pay special attention to how the fiber design affects both chromatic and PMD.</a:t>
            </a:r>
          </a:p>
          <a:p>
            <a:pPr algn="just"/>
            <a:r>
              <a:rPr lang="en-US" dirty="0" smtClean="0">
                <a:latin typeface="Times New Roman" pitchFamily="18" charset="0"/>
                <a:cs typeface="Times New Roman" pitchFamily="18" charset="0"/>
              </a:rPr>
              <a:t>Such considerations are important since these dispersions set the limits on long distance and high speed transmission</a:t>
            </a:r>
          </a:p>
          <a:p>
            <a:pPr algn="just"/>
            <a:r>
              <a:rPr lang="en-US" dirty="0" smtClean="0">
                <a:latin typeface="Times New Roman" pitchFamily="18" charset="0"/>
                <a:cs typeface="Times New Roman" pitchFamily="18" charset="0"/>
              </a:rPr>
              <a:t>The chromatic dispersion of a step index silica fiber is lowest at 1310 nm.</a:t>
            </a:r>
          </a:p>
          <a:p>
            <a:pPr algn="just"/>
            <a:r>
              <a:rPr lang="en-US" dirty="0" smtClean="0">
                <a:latin typeface="Times New Roman" pitchFamily="18" charset="0"/>
                <a:cs typeface="Times New Roman" pitchFamily="18" charset="0"/>
              </a:rPr>
              <a:t>It is better to operate the link at 1550nm(c-band)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Mission</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762000"/>
            <a:ext cx="8229600" cy="5364163"/>
          </a:xfrm>
        </p:spPr>
        <p:txBody>
          <a:bodyPr>
            <a:noAutofit/>
          </a:bodyPr>
          <a:lstStyle/>
          <a:p>
            <a:pPr lvl="0" algn="just"/>
            <a:r>
              <a:rPr lang="en-IN" sz="2400" dirty="0" smtClean="0">
                <a:latin typeface="Times New Roman" pitchFamily="18" charset="0"/>
                <a:cs typeface="Times New Roman" pitchFamily="18" charset="0"/>
              </a:rPr>
              <a:t>To provide world class education to the students and to bring out their inherent talents</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To establish state-of-the-art facilities and resources required to achieve excellence in teaching -learning, and supplementary processes.</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To recruit competent faculty and staff and to provide opportunity to upgrade their knowledge and skills.</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To have regular interaction with the Industries in the area of R&amp;D, and offer consultancy, training and testing services.</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To establish </a:t>
            </a:r>
            <a:r>
              <a:rPr lang="en-IN" sz="2400" dirty="0" err="1" smtClean="0">
                <a:latin typeface="Times New Roman" pitchFamily="18" charset="0"/>
                <a:cs typeface="Times New Roman" pitchFamily="18" charset="0"/>
              </a:rPr>
              <a:t>centers</a:t>
            </a:r>
            <a:r>
              <a:rPr lang="en-IN" sz="2400" dirty="0" smtClean="0">
                <a:latin typeface="Times New Roman" pitchFamily="18" charset="0"/>
                <a:cs typeface="Times New Roman" pitchFamily="18" charset="0"/>
              </a:rPr>
              <a:t> of excellence in the emerging areas of research.</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To offer continuing education, and non-formal vocational education programmes that are beneficial to the society.</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Where the fiber attenuation is lower.</a:t>
            </a:r>
          </a:p>
          <a:p>
            <a:pPr algn="just"/>
            <a:r>
              <a:rPr lang="en-US" dirty="0" smtClean="0">
                <a:latin typeface="Times New Roman" pitchFamily="18" charset="0"/>
                <a:cs typeface="Times New Roman" pitchFamily="18" charset="0"/>
              </a:rPr>
              <a:t>Fiber designs advised methods for adjusting the fiber parameters to shift the zero dispersion point to longer wavelengths.</a:t>
            </a:r>
          </a:p>
          <a:p>
            <a:pPr algn="just"/>
            <a:r>
              <a:rPr lang="en-US" dirty="0" smtClean="0">
                <a:latin typeface="Times New Roman" pitchFamily="18" charset="0"/>
                <a:cs typeface="Times New Roman" pitchFamily="18" charset="0"/>
              </a:rPr>
              <a:t>The basic material dispersion is difficult to alter the behavior.</a:t>
            </a:r>
          </a:p>
          <a:p>
            <a:pPr algn="just"/>
            <a:r>
              <a:rPr lang="en-US" dirty="0" smtClean="0">
                <a:latin typeface="Times New Roman" pitchFamily="18" charset="0"/>
                <a:cs typeface="Times New Roman" pitchFamily="18" charset="0"/>
              </a:rPr>
              <a:t>It is possible to modify waveguide dispersion by changing from a step index design to more complex index profile for cladding.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Popular SM fibers that are used widely in telecommunication networks are near step index fibers, which are optimized for use in the O band around 1310nm.</a:t>
            </a:r>
          </a:p>
          <a:p>
            <a:pPr algn="just"/>
            <a:r>
              <a:rPr lang="en-US" dirty="0" smtClean="0">
                <a:latin typeface="Times New Roman" pitchFamily="18" charset="0"/>
                <a:cs typeface="Times New Roman" pitchFamily="18" charset="0"/>
              </a:rPr>
              <a:t>It may be either matched cladding are depressed cladding design.</a:t>
            </a:r>
          </a:p>
          <a:p>
            <a:pPr algn="just"/>
            <a:r>
              <a:rPr lang="en-US" dirty="0" smtClean="0">
                <a:latin typeface="Times New Roman" pitchFamily="18" charset="0"/>
                <a:cs typeface="Times New Roman" pitchFamily="18" charset="0"/>
              </a:rPr>
              <a:t>MC : fibers have a uniform RI throughout the cladding.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MFD : 9.5 micrometer and Core cladding index difference are around 0.37 %</a:t>
            </a:r>
          </a:p>
          <a:p>
            <a:pPr algn="just"/>
            <a:r>
              <a:rPr lang="en-US" dirty="0" smtClean="0">
                <a:latin typeface="Times New Roman" pitchFamily="18" charset="0"/>
                <a:cs typeface="Times New Roman" pitchFamily="18" charset="0"/>
              </a:rPr>
              <a:t>DC : lower index than the outer cladding region.</a:t>
            </a:r>
          </a:p>
          <a:p>
            <a:pPr algn="just"/>
            <a:r>
              <a:rPr lang="en-US" dirty="0" smtClean="0">
                <a:latin typeface="Times New Roman" pitchFamily="18" charset="0"/>
                <a:cs typeface="Times New Roman" pitchFamily="18" charset="0"/>
              </a:rPr>
              <a:t>MFD : 9.0 micrometer and Core cladding difference 0.25%  &amp; 0.12% respectively.</a:t>
            </a:r>
          </a:p>
          <a:p>
            <a:pPr algn="just"/>
            <a:r>
              <a:rPr lang="en-US" dirty="0" smtClean="0">
                <a:latin typeface="Times New Roman" pitchFamily="18" charset="0"/>
                <a:cs typeface="Times New Roman" pitchFamily="18" charset="0"/>
              </a:rPr>
              <a:t>Waveguide dispersion can vary dramatically with fiber design parameters.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By creating a fiber with a larger negative WGD and assuming the same values for material dispersion  as in a standard SM fiber, the addition of waveguide and material dispersion can then shift the zero dispersion point to longer wavelengths. The resulting optical fiber is known as a dispersion shifted fiber (DSF).</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To reduce the effects of fiber non </a:t>
            </a:r>
            <a:r>
              <a:rPr lang="en-US" dirty="0" err="1" smtClean="0">
                <a:latin typeface="Times New Roman" pitchFamily="18" charset="0"/>
                <a:cs typeface="Times New Roman" pitchFamily="18" charset="0"/>
              </a:rPr>
              <a:t>linearities</a:t>
            </a:r>
            <a:r>
              <a:rPr lang="en-US" dirty="0" smtClean="0">
                <a:latin typeface="Times New Roman" pitchFamily="18" charset="0"/>
                <a:cs typeface="Times New Roman" pitchFamily="18" charset="0"/>
              </a:rPr>
              <a:t>, fiber designers developed the non zero dispersion shifted fiber (NZDSF).</a:t>
            </a:r>
          </a:p>
          <a:p>
            <a:pPr algn="just"/>
            <a:r>
              <a:rPr lang="en-US" dirty="0" smtClean="0">
                <a:latin typeface="Times New Roman" pitchFamily="18" charset="0"/>
                <a:cs typeface="Times New Roman" pitchFamily="18" charset="0"/>
              </a:rPr>
              <a:t>Among the NZDSF types is a SM optical fibers with a larger effective core area. The larger core area reduce the effects of fiber non </a:t>
            </a:r>
            <a:r>
              <a:rPr lang="en-US" dirty="0" err="1" smtClean="0">
                <a:latin typeface="Times New Roman" pitchFamily="18" charset="0"/>
                <a:cs typeface="Times New Roman" pitchFamily="18" charset="0"/>
              </a:rPr>
              <a:t>linearities</a:t>
            </a:r>
            <a:r>
              <a:rPr lang="en-US" dirty="0" smtClean="0">
                <a:latin typeface="Times New Roman" pitchFamily="18" charset="0"/>
                <a:cs typeface="Times New Roman" pitchFamily="18" charset="0"/>
              </a:rPr>
              <a:t>, which limit system capacities of transmission system that have densely spaced WDM channels.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Dispersion flattened fibers are more complex to design than dispersion shifted fibers, because dispersion must be considered over a much broader range of wavelengths.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Cutoff wavelength</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Optical Fiber Modes and Configurations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An optical fiber is a dielectric waveguide that operate at optical frequencies.</a:t>
            </a:r>
          </a:p>
          <a:p>
            <a:pPr algn="just"/>
            <a:r>
              <a:rPr lang="en-US" dirty="0" smtClean="0">
                <a:latin typeface="Times New Roman" pitchFamily="18" charset="0"/>
                <a:cs typeface="Times New Roman" pitchFamily="18" charset="0"/>
              </a:rPr>
              <a:t>This fiber waveguide is cylindrical in form.</a:t>
            </a:r>
          </a:p>
          <a:p>
            <a:pPr algn="just"/>
            <a:r>
              <a:rPr lang="en-US" dirty="0" smtClean="0">
                <a:latin typeface="Times New Roman" pitchFamily="18" charset="0"/>
                <a:cs typeface="Times New Roman" pitchFamily="18" charset="0"/>
              </a:rPr>
              <a:t>It confines electromagnetic energy in the form of light to within its surfaces and guides light in a direction parallel to its axis.</a:t>
            </a:r>
          </a:p>
          <a:p>
            <a:pPr algn="just"/>
            <a:r>
              <a:rPr lang="en-US" dirty="0" smtClean="0">
                <a:latin typeface="Times New Roman" pitchFamily="18" charset="0"/>
                <a:cs typeface="Times New Roman" pitchFamily="18" charset="0"/>
              </a:rPr>
              <a:t>The transmission properties of an optical waveguide are dictated by its structural characteristics.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486400"/>
          </a:xfrm>
        </p:spPr>
        <p:txBody>
          <a:bodyPr/>
          <a:lstStyle/>
          <a:p>
            <a:pPr algn="just"/>
            <a:r>
              <a:rPr lang="en-US" dirty="0" smtClean="0">
                <a:latin typeface="Times New Roman" pitchFamily="18" charset="0"/>
                <a:cs typeface="Times New Roman" pitchFamily="18" charset="0"/>
              </a:rPr>
              <a:t>It have a major effect in determining how an optical signal affected as it propagates along the fiber.</a:t>
            </a:r>
          </a:p>
          <a:p>
            <a:pPr algn="just"/>
            <a:r>
              <a:rPr lang="en-US" dirty="0" smtClean="0">
                <a:latin typeface="Times New Roman" pitchFamily="18" charset="0"/>
                <a:cs typeface="Times New Roman" pitchFamily="18" charset="0"/>
              </a:rPr>
              <a:t>The structure basically establishes the information carrying capacity  of the fiber.</a:t>
            </a:r>
          </a:p>
          <a:p>
            <a:pPr algn="just"/>
            <a:r>
              <a:rPr lang="en-US" dirty="0" smtClean="0">
                <a:latin typeface="Times New Roman" pitchFamily="18" charset="0"/>
                <a:cs typeface="Times New Roman" pitchFamily="18" charset="0"/>
              </a:rPr>
              <a:t>Influences the response of the waveguide to environmental perturbations.</a:t>
            </a:r>
          </a:p>
          <a:p>
            <a:pPr algn="just"/>
            <a:r>
              <a:rPr lang="en-US" dirty="0" smtClean="0">
                <a:latin typeface="Times New Roman" pitchFamily="18" charset="0"/>
                <a:cs typeface="Times New Roman" pitchFamily="18" charset="0"/>
              </a:rPr>
              <a:t>The propagation of light along a waveguide can be described in terms of a set of guided electromagnetic waves called the Modes.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algn="just"/>
            <a:r>
              <a:rPr lang="en-US" dirty="0" smtClean="0">
                <a:latin typeface="Times New Roman" pitchFamily="18" charset="0"/>
                <a:cs typeface="Times New Roman" pitchFamily="18" charset="0"/>
              </a:rPr>
              <a:t>These guided modes are referred as the bound or trapped modes.</a:t>
            </a:r>
          </a:p>
          <a:p>
            <a:pPr algn="just"/>
            <a:r>
              <a:rPr lang="en-US" dirty="0" smtClean="0">
                <a:latin typeface="Times New Roman" pitchFamily="18" charset="0"/>
                <a:cs typeface="Times New Roman" pitchFamily="18" charset="0"/>
              </a:rPr>
              <a:t>Each guided mode is a pattern of electric and magnetic field distributions that is repeated along the fiber at equal intervals.</a:t>
            </a:r>
          </a:p>
          <a:p>
            <a:pPr algn="just"/>
            <a:r>
              <a:rPr lang="en-US" dirty="0" smtClean="0">
                <a:latin typeface="Times New Roman" pitchFamily="18" charset="0"/>
                <a:cs typeface="Times New Roman" pitchFamily="18" charset="0"/>
              </a:rPr>
              <a:t>The most widely accepted structure is the single solid dielectric cylinder of radius a index of refraction n1.</a:t>
            </a:r>
          </a:p>
          <a:p>
            <a:pPr algn="just"/>
            <a:r>
              <a:rPr lang="en-US" dirty="0" smtClean="0">
                <a:latin typeface="Times New Roman" pitchFamily="18" charset="0"/>
                <a:cs typeface="Times New Roman" pitchFamily="18" charset="0"/>
              </a:rPr>
              <a:t>This cylinder is known as core of the fiber.</a:t>
            </a:r>
          </a:p>
          <a:p>
            <a:pPr algn="just"/>
            <a:r>
              <a:rPr lang="en-US" dirty="0" smtClean="0">
                <a:latin typeface="Times New Roman" pitchFamily="18" charset="0"/>
                <a:cs typeface="Times New Roman" pitchFamily="18" charset="0"/>
              </a:rPr>
              <a:t>The core is surrounded by a solid </a:t>
            </a:r>
            <a:r>
              <a:rPr lang="en-US" dirty="0" err="1" smtClean="0">
                <a:latin typeface="Times New Roman" pitchFamily="18" charset="0"/>
                <a:cs typeface="Times New Roman" pitchFamily="18" charset="0"/>
              </a:rPr>
              <a:t>dieiectric</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DEPARTMENT VISSION, MISSION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86400"/>
          </a:xfrm>
        </p:spPr>
        <p:txBody>
          <a:bodyPr>
            <a:noAutofit/>
          </a:bodyPr>
          <a:lstStyle/>
          <a:p>
            <a:pPr algn="just">
              <a:buNone/>
            </a:pPr>
            <a:r>
              <a:rPr lang="en-US" sz="2400" b="1" dirty="0" smtClean="0">
                <a:latin typeface="Times New Roman" pitchFamily="18" charset="0"/>
                <a:cs typeface="Times New Roman" pitchFamily="18" charset="0"/>
              </a:rPr>
              <a:t>                                             VISION</a:t>
            </a:r>
            <a:endParaRPr lang="en-US" sz="24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To achieve excellence in electronics and communication engineering by imparting contemporary knowledge and skills to the students and serve as a valuable resource Centre to the industry and the society.</a:t>
            </a:r>
            <a:endParaRPr lang="en-US" sz="28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Cladding has a R.I of n2.(n1&gt;n2).</a:t>
            </a:r>
          </a:p>
          <a:p>
            <a:r>
              <a:rPr lang="en-US" dirty="0" smtClean="0">
                <a:latin typeface="Times New Roman" pitchFamily="18" charset="0"/>
                <a:cs typeface="Times New Roman" pitchFamily="18" charset="0"/>
              </a:rPr>
              <a:t>Cladding is not necessary for light to propagate.</a:t>
            </a:r>
          </a:p>
          <a:p>
            <a:r>
              <a:rPr lang="en-US" dirty="0" smtClean="0">
                <a:latin typeface="Times New Roman" pitchFamily="18" charset="0"/>
                <a:cs typeface="Times New Roman" pitchFamily="18" charset="0"/>
              </a:rPr>
              <a:t>But it reduces scattering loss.</a:t>
            </a:r>
          </a:p>
          <a:p>
            <a:r>
              <a:rPr lang="en-US" dirty="0" smtClean="0">
                <a:latin typeface="Times New Roman" pitchFamily="18" charset="0"/>
                <a:cs typeface="Times New Roman" pitchFamily="18" charset="0"/>
              </a:rPr>
              <a:t>It adds mechanical strength to the fiber, and it protects the core from absorbing surface contaminants.</a:t>
            </a:r>
          </a:p>
          <a:p>
            <a:r>
              <a:rPr lang="en-US" dirty="0" smtClean="0">
                <a:latin typeface="Times New Roman" pitchFamily="18" charset="0"/>
                <a:cs typeface="Times New Roman" pitchFamily="18" charset="0"/>
              </a:rPr>
              <a:t>Cladding either a glass or plastic.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txBody>
          <a:bodyPr/>
          <a:lstStyle/>
          <a:p>
            <a:pPr algn="just"/>
            <a:r>
              <a:rPr lang="en-US" dirty="0" smtClean="0">
                <a:latin typeface="Times New Roman" pitchFamily="18" charset="0"/>
                <a:cs typeface="Times New Roman" pitchFamily="18" charset="0"/>
              </a:rPr>
              <a:t>Most fibers are encapsulated in an elastic , abrasion resistant plastic material.</a:t>
            </a:r>
          </a:p>
          <a:p>
            <a:pPr algn="just"/>
            <a:r>
              <a:rPr lang="en-US" dirty="0" smtClean="0">
                <a:latin typeface="Times New Roman" pitchFamily="18" charset="0"/>
                <a:cs typeface="Times New Roman" pitchFamily="18" charset="0"/>
              </a:rPr>
              <a:t>This material adds further strength to the fiber and mechanically isolates or buffers the fibers from small geometrical irregularities, distortions or roughness of adjacent surfaces.</a:t>
            </a:r>
          </a:p>
          <a:p>
            <a:pPr algn="just"/>
            <a:r>
              <a:rPr lang="en-US" dirty="0" smtClean="0">
                <a:latin typeface="Times New Roman" pitchFamily="18" charset="0"/>
                <a:cs typeface="Times New Roman" pitchFamily="18" charset="0"/>
              </a:rPr>
              <a:t>Variations in the material composition of the core give rise to the two commonly used fiber types.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Step- Index Fiber:</a:t>
            </a:r>
          </a:p>
          <a:p>
            <a:pPr algn="just">
              <a:buNone/>
            </a:pPr>
            <a:r>
              <a:rPr lang="en-US" dirty="0" smtClean="0">
                <a:latin typeface="Times New Roman" pitchFamily="18" charset="0"/>
                <a:cs typeface="Times New Roman" pitchFamily="18" charset="0"/>
              </a:rPr>
              <a:t>        The RI of the core is uniform throughout and undergoes an abrupt change(or step) at the cladding boundary.</a:t>
            </a:r>
          </a:p>
          <a:p>
            <a:pPr algn="just"/>
            <a:r>
              <a:rPr lang="en-US" dirty="0" smtClean="0">
                <a:latin typeface="Times New Roman" pitchFamily="18" charset="0"/>
                <a:cs typeface="Times New Roman" pitchFamily="18" charset="0"/>
              </a:rPr>
              <a:t>Graded- Index Fiber:</a:t>
            </a:r>
          </a:p>
          <a:p>
            <a:pPr algn="just">
              <a:buNone/>
            </a:pPr>
            <a:r>
              <a:rPr lang="en-US" dirty="0" smtClean="0">
                <a:latin typeface="Times New Roman" pitchFamily="18" charset="0"/>
                <a:cs typeface="Times New Roman" pitchFamily="18" charset="0"/>
              </a:rPr>
              <a:t>         The RI of the core is made to vary as a function of radial distance from the center of the fiber.</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pic>
        <p:nvPicPr>
          <p:cNvPr id="4" name="Content Placeholder 3"/>
          <p:cNvPicPr>
            <a:picLocks noGrp="1"/>
          </p:cNvPicPr>
          <p:nvPr>
            <p:ph idx="1"/>
          </p:nvPr>
        </p:nvPicPr>
        <p:blipFill>
          <a:blip r:embed="rId2"/>
          <a:srcRect/>
          <a:stretch>
            <a:fillRect/>
          </a:stretch>
        </p:blipFill>
        <p:spPr bwMode="auto">
          <a:xfrm>
            <a:off x="838200" y="914400"/>
            <a:ext cx="7315200" cy="5211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lstStyle/>
          <a:p>
            <a:pPr algn="just"/>
            <a:r>
              <a:rPr lang="en-US" dirty="0" smtClean="0">
                <a:latin typeface="Times New Roman" pitchFamily="18" charset="0"/>
                <a:cs typeface="Times New Roman" pitchFamily="18" charset="0"/>
              </a:rPr>
              <a:t>Single mode Fiber:</a:t>
            </a:r>
          </a:p>
          <a:p>
            <a:pPr algn="just">
              <a:buNone/>
            </a:pPr>
            <a:r>
              <a:rPr lang="en-US" dirty="0" smtClean="0">
                <a:latin typeface="Times New Roman" pitchFamily="18" charset="0"/>
                <a:cs typeface="Times New Roman" pitchFamily="18" charset="0"/>
              </a:rPr>
              <a:t>        It allows only one mode of propagation, core diameter 2 to 10 micrometer.</a:t>
            </a:r>
          </a:p>
          <a:p>
            <a:pPr algn="just"/>
            <a:r>
              <a:rPr lang="en-US" dirty="0" smtClean="0">
                <a:latin typeface="Times New Roman" pitchFamily="18" charset="0"/>
                <a:cs typeface="Times New Roman" pitchFamily="18" charset="0"/>
              </a:rPr>
              <a:t>Multimode Fiber: </a:t>
            </a:r>
          </a:p>
          <a:p>
            <a:pPr algn="just">
              <a:buNone/>
            </a:pPr>
            <a:r>
              <a:rPr lang="en-US" dirty="0" smtClean="0">
                <a:latin typeface="Times New Roman" pitchFamily="18" charset="0"/>
                <a:cs typeface="Times New Roman" pitchFamily="18" charset="0"/>
              </a:rPr>
              <a:t>       Core Diameter greater than 50micrometer,</a:t>
            </a:r>
          </a:p>
          <a:p>
            <a:pPr algn="just">
              <a:buNone/>
            </a:pPr>
            <a:r>
              <a:rPr lang="en-US" dirty="0" smtClean="0">
                <a:latin typeface="Times New Roman" pitchFamily="18" charset="0"/>
                <a:cs typeface="Times New Roman" pitchFamily="18" charset="0"/>
              </a:rPr>
              <a:t>Which is large enough to allow propagation of many modes within the fiber core.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lstStyle/>
          <a:p>
            <a:r>
              <a:rPr lang="en-US" dirty="0" smtClean="0">
                <a:latin typeface="Times New Roman" pitchFamily="18" charset="0"/>
                <a:cs typeface="Times New Roman" pitchFamily="18" charset="0"/>
              </a:rPr>
              <a:t>Advantages of Multi mode:</a:t>
            </a:r>
          </a:p>
          <a:p>
            <a:pPr>
              <a:buNone/>
            </a:pPr>
            <a:r>
              <a:rPr lang="en-US" dirty="0" smtClean="0">
                <a:latin typeface="Times New Roman" pitchFamily="18" charset="0"/>
                <a:cs typeface="Times New Roman" pitchFamily="18" charset="0"/>
              </a:rPr>
              <a:t>       More than one modes can be transmitted</a:t>
            </a:r>
          </a:p>
          <a:p>
            <a:r>
              <a:rPr lang="en-US" dirty="0" smtClean="0">
                <a:latin typeface="Times New Roman" pitchFamily="18" charset="0"/>
                <a:cs typeface="Times New Roman" pitchFamily="18" charset="0"/>
              </a:rPr>
              <a:t>Disadvantages of Multimode:</a:t>
            </a:r>
          </a:p>
          <a:p>
            <a:pPr>
              <a:buNone/>
            </a:pPr>
            <a:r>
              <a:rPr lang="en-US" dirty="0" smtClean="0">
                <a:latin typeface="Times New Roman" pitchFamily="18" charset="0"/>
                <a:cs typeface="Times New Roman" pitchFamily="18" charset="0"/>
              </a:rPr>
              <a:t>       Considerable dispersion may occur due to differing in group velocities.</a:t>
            </a:r>
          </a:p>
          <a:p>
            <a:r>
              <a:rPr lang="en-US" dirty="0" smtClean="0">
                <a:latin typeface="Times New Roman" pitchFamily="18" charset="0"/>
                <a:cs typeface="Times New Roman" pitchFamily="18" charset="0"/>
              </a:rPr>
              <a:t>Advantages of Single mode:</a:t>
            </a:r>
          </a:p>
          <a:p>
            <a:pPr>
              <a:buNone/>
            </a:pPr>
            <a:r>
              <a:rPr lang="en-US" dirty="0" smtClean="0">
                <a:latin typeface="Times New Roman" pitchFamily="18" charset="0"/>
                <a:cs typeface="Times New Roman" pitchFamily="18" charset="0"/>
              </a:rPr>
              <a:t>           Low intermodal Dispersion</a:t>
            </a:r>
          </a:p>
          <a:p>
            <a:r>
              <a:rPr lang="en-US" dirty="0" smtClean="0">
                <a:latin typeface="Times New Roman" pitchFamily="18" charset="0"/>
                <a:cs typeface="Times New Roman" pitchFamily="18" charset="0"/>
              </a:rPr>
              <a:t>Disadvantages of Single Mode:</a:t>
            </a:r>
          </a:p>
          <a:p>
            <a:pPr>
              <a:buNone/>
            </a:pPr>
            <a:r>
              <a:rPr lang="en-US" dirty="0" smtClean="0">
                <a:latin typeface="Times New Roman" pitchFamily="18" charset="0"/>
                <a:cs typeface="Times New Roman" pitchFamily="18" charset="0"/>
              </a:rPr>
              <a:t>           One mode is transmitted</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smtClean="0">
                <a:latin typeface="Times New Roman" pitchFamily="18" charset="0"/>
                <a:cs typeface="Times New Roman" pitchFamily="18" charset="0"/>
              </a:rPr>
              <a:t>Larger core radii make it easier to launch </a:t>
            </a:r>
            <a:r>
              <a:rPr lang="en-US" smtClean="0">
                <a:latin typeface="Times New Roman" pitchFamily="18" charset="0"/>
                <a:cs typeface="Times New Roman" pitchFamily="18" charset="0"/>
              </a:rPr>
              <a:t>optical power.</a:t>
            </a:r>
            <a:endParaRPr lang="en-US" dirty="0" smtClean="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latin typeface="Times New Roman" pitchFamily="18" charset="0"/>
                <a:cs typeface="Times New Roman" pitchFamily="18" charset="0"/>
              </a:rPr>
              <a:t>Mode Theory for circular Waveguides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486400"/>
          </a:xfrm>
        </p:spPr>
        <p:txBody>
          <a:bodyPr/>
          <a:lstStyle/>
          <a:p>
            <a:pPr algn="just"/>
            <a:r>
              <a:rPr lang="en-US" dirty="0" smtClean="0">
                <a:latin typeface="Times New Roman" pitchFamily="18" charset="0"/>
                <a:cs typeface="Times New Roman" pitchFamily="18" charset="0"/>
              </a:rPr>
              <a:t>To attain more detailed understanding of the optical power propagation mechanism in a fiber.</a:t>
            </a:r>
          </a:p>
          <a:p>
            <a:pPr algn="just"/>
            <a:r>
              <a:rPr lang="en-US" dirty="0" smtClean="0">
                <a:latin typeface="Times New Roman" pitchFamily="18" charset="0"/>
                <a:cs typeface="Times New Roman" pitchFamily="18" charset="0"/>
              </a:rPr>
              <a:t>It is necessary to solve Maxwell’s equation subject to the cylindrical boundary conditions at the interface between the core and cladding of fiber.</a:t>
            </a:r>
          </a:p>
          <a:p>
            <a:pPr algn="just"/>
            <a:r>
              <a:rPr lang="en-US" dirty="0" smtClean="0">
                <a:latin typeface="Times New Roman" pitchFamily="18" charset="0"/>
                <a:cs typeface="Times New Roman" pitchFamily="18" charset="0"/>
              </a:rPr>
              <a:t>When solving Maxwell’s equations for hollow metallic wave guides, only TE &amp; TM modes are found.</a:t>
            </a:r>
          </a:p>
          <a:p>
            <a:pPr algn="just"/>
            <a:endParaRPr lang="en-US"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638800"/>
          </a:xfrm>
        </p:spPr>
        <p:txBody>
          <a:bodyPr>
            <a:normAutofit fontScale="92500" lnSpcReduction="10000"/>
          </a:bodyPr>
          <a:lstStyle/>
          <a:p>
            <a:pPr algn="just"/>
            <a:r>
              <a:rPr lang="en-US" dirty="0" smtClean="0">
                <a:latin typeface="Times New Roman" pitchFamily="18" charset="0"/>
                <a:cs typeface="Times New Roman" pitchFamily="18" charset="0"/>
              </a:rPr>
              <a:t>In optical fiber the core cladding boundary conditions lead to coupling between the electric and magnetic field components.</a:t>
            </a:r>
          </a:p>
          <a:p>
            <a:pPr algn="just"/>
            <a:r>
              <a:rPr lang="en-US" dirty="0" smtClean="0">
                <a:latin typeface="Times New Roman" pitchFamily="18" charset="0"/>
                <a:cs typeface="Times New Roman" pitchFamily="18" charset="0"/>
              </a:rPr>
              <a:t>This gives rise to hybrid modes, which makes optical waveguide analysis more complex than  metallic waveguide analysis.</a:t>
            </a:r>
          </a:p>
          <a:p>
            <a:pPr algn="just"/>
            <a:r>
              <a:rPr lang="en-US" dirty="0" smtClean="0">
                <a:latin typeface="Times New Roman" pitchFamily="18" charset="0"/>
                <a:cs typeface="Times New Roman" pitchFamily="18" charset="0"/>
              </a:rPr>
              <a:t>The hybrid modes are designated as HE or EH modes, depending on whether which field is larger for that mode.</a:t>
            </a:r>
          </a:p>
          <a:p>
            <a:pPr algn="just"/>
            <a:r>
              <a:rPr lang="en-US" dirty="0" smtClean="0">
                <a:latin typeface="Times New Roman" pitchFamily="18" charset="0"/>
                <a:cs typeface="Times New Roman" pitchFamily="18" charset="0"/>
              </a:rPr>
              <a:t>Two lowest order modes are designated by HE11 and TE01, subscripts refer to possible modes of propagation of the optical field. </a:t>
            </a:r>
            <a:endParaRPr lang="en-US"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lstStyle/>
          <a:p>
            <a:pPr algn="just"/>
            <a:r>
              <a:rPr lang="en-US" dirty="0" smtClean="0">
                <a:latin typeface="Times New Roman" pitchFamily="18" charset="0"/>
                <a:cs typeface="Times New Roman" pitchFamily="18" charset="0"/>
              </a:rPr>
              <a:t>Fibers are constructed that difference in the core and cladding indices of refraction is very small(n1-n2 &lt;&lt; 1).</a:t>
            </a:r>
          </a:p>
          <a:p>
            <a:pPr algn="just"/>
            <a:r>
              <a:rPr lang="en-US" dirty="0" smtClean="0">
                <a:latin typeface="Times New Roman" pitchFamily="18" charset="0"/>
                <a:cs typeface="Times New Roman" pitchFamily="18" charset="0"/>
              </a:rPr>
              <a:t>With this assumption, only four field components need to be considered and their expressions become significantly simpler.</a:t>
            </a:r>
          </a:p>
          <a:p>
            <a:pPr algn="just"/>
            <a:r>
              <a:rPr lang="en-US" dirty="0" smtClean="0">
                <a:latin typeface="Times New Roman" pitchFamily="18" charset="0"/>
                <a:cs typeface="Times New Roman" pitchFamily="18" charset="0"/>
              </a:rPr>
              <a:t>The field components are called Linearly Polarized(LP) modes. Labeled as </a:t>
            </a:r>
            <a:r>
              <a:rPr lang="en-US" dirty="0" err="1" smtClean="0">
                <a:latin typeface="Times New Roman" pitchFamily="18" charset="0"/>
                <a:cs typeface="Times New Roman" pitchFamily="18" charset="0"/>
              </a:rPr>
              <a:t>LPjm</a:t>
            </a:r>
            <a:r>
              <a:rPr lang="en-US" dirty="0" smtClean="0">
                <a:latin typeface="Times New Roman" pitchFamily="18" charset="0"/>
                <a:cs typeface="Times New Roman" pitchFamily="18" charset="0"/>
              </a:rPr>
              <a:t> where j and m are integers designating mode solutions. </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MISSION</a:t>
            </a: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pPr lvl="0" algn="just"/>
            <a:r>
              <a:rPr lang="en-US" dirty="0" smtClean="0">
                <a:latin typeface="Times New Roman" pitchFamily="18" charset="0"/>
                <a:cs typeface="Times New Roman" pitchFamily="18" charset="0"/>
              </a:rPr>
              <a:t>T</a:t>
            </a:r>
            <a:r>
              <a:rPr lang="en-IN" dirty="0" smtClean="0">
                <a:latin typeface="Times New Roman" pitchFamily="18" charset="0"/>
                <a:cs typeface="Times New Roman" pitchFamily="18" charset="0"/>
              </a:rPr>
              <a:t>o produce competent Electronics Engineers who can be successful in industry, higher 	education and entrepreneurship through quality education and training.</a:t>
            </a:r>
            <a:endParaRPr lang="en-US" dirty="0" smtClean="0">
              <a:latin typeface="Times New Roman" pitchFamily="18" charset="0"/>
              <a:cs typeface="Times New Roman" pitchFamily="18" charset="0"/>
            </a:endParaRPr>
          </a:p>
          <a:p>
            <a:pPr lvl="0" algn="just"/>
            <a:r>
              <a:rPr lang="en-IN" dirty="0" smtClean="0">
                <a:latin typeface="Times New Roman" pitchFamily="18" charset="0"/>
                <a:cs typeface="Times New Roman" pitchFamily="18" charset="0"/>
              </a:rPr>
              <a:t>To maintain state-of-the-art learning facilities, enhance the competence of faculty to a standard and evolve as a centre of excellence through R&amp;D.</a:t>
            </a:r>
            <a:endParaRPr lang="en-US" dirty="0" smtClean="0">
              <a:latin typeface="Times New Roman" pitchFamily="18" charset="0"/>
              <a:cs typeface="Times New Roman" pitchFamily="18" charset="0"/>
            </a:endParaRPr>
          </a:p>
          <a:p>
            <a:pPr lvl="0" algn="just"/>
            <a:r>
              <a:rPr lang="en-IN" dirty="0" smtClean="0">
                <a:latin typeface="Times New Roman" pitchFamily="18" charset="0"/>
                <a:cs typeface="Times New Roman" pitchFamily="18" charset="0"/>
              </a:rPr>
              <a:t>To develop skilled professionals with academic reliability, good communication, attitude towards lifelong learning, ability to be team player and willing to acquire higher education.</a:t>
            </a:r>
            <a:endParaRPr lang="en-US" dirty="0" smtClean="0">
              <a:latin typeface="Times New Roman" pitchFamily="18" charset="0"/>
              <a:cs typeface="Times New Roman" pitchFamily="18" charset="0"/>
            </a:endParaRPr>
          </a:p>
          <a:p>
            <a:pPr lvl="0" algn="just"/>
            <a:r>
              <a:rPr lang="en-IN" dirty="0" smtClean="0">
                <a:latin typeface="Times New Roman" pitchFamily="18" charset="0"/>
                <a:cs typeface="Times New Roman" pitchFamily="18" charset="0"/>
              </a:rPr>
              <a:t>To bridge the gap between the industry and academia with expanding collaboration and partnerships with industry through MOUs, projects and consultancy fulfilling the societal needs.</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txBody>
          <a:bodyPr/>
          <a:lstStyle/>
          <a:p>
            <a:pPr algn="just"/>
            <a:r>
              <a:rPr lang="en-US" dirty="0" smtClean="0">
                <a:latin typeface="Times New Roman" pitchFamily="18" charset="0"/>
                <a:cs typeface="Times New Roman" pitchFamily="18" charset="0"/>
              </a:rPr>
              <a:t>The lowest order modes LP0m – derived from an HE1m mode.</a:t>
            </a:r>
          </a:p>
          <a:p>
            <a:pPr algn="just"/>
            <a:r>
              <a:rPr lang="en-US" dirty="0" smtClean="0">
                <a:latin typeface="Times New Roman" pitchFamily="18" charset="0"/>
                <a:cs typeface="Times New Roman" pitchFamily="18" charset="0"/>
              </a:rPr>
              <a:t>LP1m – from TE0m,TM0m, and HE0m modes.</a:t>
            </a:r>
          </a:p>
          <a:p>
            <a:pPr algn="just"/>
            <a:r>
              <a:rPr lang="en-US" dirty="0" smtClean="0">
                <a:latin typeface="Times New Roman" pitchFamily="18" charset="0"/>
                <a:cs typeface="Times New Roman" pitchFamily="18" charset="0"/>
              </a:rPr>
              <a:t>Fundamental LP01 mode corresponds to an HE11 mode. </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Course Objectives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lvl="0"/>
            <a:r>
              <a:rPr lang="en-IN" dirty="0">
                <a:latin typeface="Times New Roman" pitchFamily="18" charset="0"/>
                <a:cs typeface="Times New Roman" pitchFamily="18" charset="0"/>
              </a:rPr>
              <a:t>To Facilitate the knowledge about optical </a:t>
            </a:r>
            <a:r>
              <a:rPr lang="en-IN" dirty="0" err="1">
                <a:latin typeface="Times New Roman" pitchFamily="18" charset="0"/>
                <a:cs typeface="Times New Roman" pitchFamily="18" charset="0"/>
              </a:rPr>
              <a:t>fiber</a:t>
            </a:r>
            <a:r>
              <a:rPr lang="en-IN" dirty="0">
                <a:latin typeface="Times New Roman" pitchFamily="18" charset="0"/>
                <a:cs typeface="Times New Roman" pitchFamily="18" charset="0"/>
              </a:rPr>
              <a:t> sources and transmission techniques</a:t>
            </a: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lvl="0"/>
            <a:r>
              <a:rPr lang="en-IN" dirty="0">
                <a:latin typeface="Times New Roman" pitchFamily="18" charset="0"/>
                <a:cs typeface="Times New Roman" pitchFamily="18" charset="0"/>
              </a:rPr>
              <a:t>To Enrich the idea of optical </a:t>
            </a:r>
            <a:r>
              <a:rPr lang="en-IN" dirty="0" err="1">
                <a:latin typeface="Times New Roman" pitchFamily="18" charset="0"/>
                <a:cs typeface="Times New Roman" pitchFamily="18" charset="0"/>
              </a:rPr>
              <a:t>fiber</a:t>
            </a:r>
            <a:r>
              <a:rPr lang="en-IN" dirty="0">
                <a:latin typeface="Times New Roman" pitchFamily="18" charset="0"/>
                <a:cs typeface="Times New Roman" pitchFamily="18" charset="0"/>
              </a:rPr>
              <a:t> networks algorithm such as SONET/SDH and optical CDMA. </a:t>
            </a: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lvl="0"/>
            <a:r>
              <a:rPr lang="en-IN" dirty="0">
                <a:latin typeface="Times New Roman" pitchFamily="18" charset="0"/>
                <a:cs typeface="Times New Roman" pitchFamily="18" charset="0"/>
              </a:rPr>
              <a:t>To Explore the trends of optical </a:t>
            </a:r>
            <a:r>
              <a:rPr lang="en-IN" dirty="0" err="1">
                <a:latin typeface="Times New Roman" pitchFamily="18" charset="0"/>
                <a:cs typeface="Times New Roman" pitchFamily="18" charset="0"/>
              </a:rPr>
              <a:t>fiber</a:t>
            </a:r>
            <a:r>
              <a:rPr lang="en-IN" dirty="0">
                <a:latin typeface="Times New Roman" pitchFamily="18" charset="0"/>
                <a:cs typeface="Times New Roman" pitchFamily="18" charset="0"/>
              </a:rPr>
              <a:t> measurement systems.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Course Outcomes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181600"/>
          </a:xfrm>
        </p:spPr>
        <p:txBody>
          <a:bodyPr>
            <a:noAutofit/>
          </a:bodyPr>
          <a:lstStyle/>
          <a:p>
            <a:r>
              <a:rPr lang="en-US" sz="2400" b="1" dirty="0">
                <a:latin typeface="Times New Roman" pitchFamily="18" charset="0"/>
                <a:cs typeface="Times New Roman" pitchFamily="18" charset="0"/>
              </a:rPr>
              <a:t>(At the end of the course, students are able to</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CO1:</a:t>
            </a:r>
            <a:r>
              <a:rPr lang="x-none" sz="2400" smtClean="0">
                <a:latin typeface="Times New Roman" pitchFamily="18" charset="0"/>
                <a:cs typeface="Times New Roman" pitchFamily="18" charset="0"/>
              </a:rPr>
              <a:t>Experiment </a:t>
            </a:r>
            <a:r>
              <a:rPr lang="x-none" sz="2400" smtClean="0">
                <a:latin typeface="Times New Roman" pitchFamily="18" charset="0"/>
                <a:cs typeface="Times New Roman" pitchFamily="18" charset="0"/>
              </a:rPr>
              <a:t>the light propagation phenomenon inside the optical fibers using ray theory and mode theory.</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CO2:</a:t>
            </a:r>
            <a:r>
              <a:rPr lang="x-none" sz="2400" smtClean="0">
                <a:latin typeface="Times New Roman" pitchFamily="18" charset="0"/>
                <a:cs typeface="Times New Roman" pitchFamily="18" charset="0"/>
              </a:rPr>
              <a:t>Test </a:t>
            </a:r>
            <a:r>
              <a:rPr lang="x-none" sz="2400" smtClean="0">
                <a:latin typeface="Times New Roman" pitchFamily="18" charset="0"/>
                <a:cs typeface="Times New Roman" pitchFamily="18" charset="0"/>
              </a:rPr>
              <a:t>the various signal degradation factors (attenuation, scattering losses, bending losses, dispersion).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CO3:</a:t>
            </a:r>
            <a:r>
              <a:rPr lang="x-none" sz="2400" smtClean="0">
                <a:latin typeface="Times New Roman" pitchFamily="18" charset="0"/>
                <a:cs typeface="Times New Roman" pitchFamily="18" charset="0"/>
              </a:rPr>
              <a:t>Compare </a:t>
            </a:r>
            <a:r>
              <a:rPr lang="x-none" sz="2400" smtClean="0">
                <a:latin typeface="Times New Roman" pitchFamily="18" charset="0"/>
                <a:cs typeface="Times New Roman" pitchFamily="18" charset="0"/>
              </a:rPr>
              <a:t>various optical components used in optical communication system(Sources, Detectors, Splices, Joints)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CO4:</a:t>
            </a:r>
            <a:r>
              <a:rPr lang="x-none" sz="2400" smtClean="0">
                <a:latin typeface="Times New Roman" pitchFamily="18" charset="0"/>
                <a:cs typeface="Times New Roman" pitchFamily="18" charset="0"/>
              </a:rPr>
              <a:t>Experiment </a:t>
            </a:r>
            <a:r>
              <a:rPr lang="x-none" sz="2400" smtClean="0">
                <a:latin typeface="Times New Roman" pitchFamily="18" charset="0"/>
                <a:cs typeface="Times New Roman" pitchFamily="18" charset="0"/>
              </a:rPr>
              <a:t>with fiber optic receiver and measurements(attenuation, dispersion, RI profile, Cut – Off Wavelength, Numerical Aperture, Diameter)</a:t>
            </a:r>
            <a:endParaRPr lang="en-US" sz="2400" dirty="0" smtClean="0">
              <a:latin typeface="Times New Roman" pitchFamily="18" charset="0"/>
              <a:cs typeface="Times New Roman" pitchFamily="18" charset="0"/>
            </a:endParaRPr>
          </a:p>
          <a:p>
            <a:pPr algn="just"/>
            <a:r>
              <a:rPr lang="en-US" sz="2400" smtClean="0">
                <a:latin typeface="Times New Roman" pitchFamily="18" charset="0"/>
                <a:cs typeface="Times New Roman" pitchFamily="18" charset="0"/>
              </a:rPr>
              <a:t>CO5:</a:t>
            </a:r>
            <a:r>
              <a:rPr lang="x-none" sz="2400" smtClean="0">
                <a:latin typeface="Times New Roman" pitchFamily="18" charset="0"/>
                <a:cs typeface="Times New Roman" pitchFamily="18" charset="0"/>
              </a:rPr>
              <a:t>Calculate </a:t>
            </a:r>
            <a:r>
              <a:rPr lang="x-none" sz="2400" smtClean="0">
                <a:latin typeface="Times New Roman" pitchFamily="18" charset="0"/>
                <a:cs typeface="Times New Roman" pitchFamily="18" charset="0"/>
              </a:rPr>
              <a:t>the system performance using digital transmission and its associated parameters.</a:t>
            </a: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685800"/>
            <a:ext cx="8458200" cy="5943600"/>
          </a:xfrm>
        </p:spPr>
        <p:txBody>
          <a:bodyPr>
            <a:noAutofit/>
          </a:bodyPr>
          <a:lstStyle/>
          <a:p>
            <a:pPr algn="just"/>
            <a:r>
              <a:rPr lang="en-US" sz="2000" b="1" dirty="0" smtClean="0">
                <a:latin typeface="Times New Roman" pitchFamily="18" charset="0"/>
                <a:cs typeface="Times New Roman" pitchFamily="18" charset="0"/>
              </a:rPr>
              <a:t>CO1: Experiment the light propagation phenomenon inside the optical fibers using ray theory and mode theory.</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This CO contributes to 	</a:t>
            </a:r>
          </a:p>
          <a:p>
            <a:pPr algn="just"/>
            <a:r>
              <a:rPr lang="en-US" sz="2000" dirty="0" smtClean="0">
                <a:latin typeface="Times New Roman" pitchFamily="18" charset="0"/>
                <a:cs typeface="Times New Roman" pitchFamily="18" charset="0"/>
              </a:rPr>
              <a:t>-(Substantially)(PO1): Apply the light propagation in optical fibers  to solve complex industrial and societal problems, </a:t>
            </a:r>
            <a:r>
              <a:rPr lang="en-US" sz="2000" b="1" dirty="0" smtClean="0">
                <a:latin typeface="Times New Roman" pitchFamily="18" charset="0"/>
                <a:cs typeface="Times New Roman" pitchFamily="18" charset="0"/>
              </a:rPr>
              <a:t>(Telecommunication)</a:t>
            </a:r>
          </a:p>
          <a:p>
            <a:pPr algn="just"/>
            <a:r>
              <a:rPr lang="en-US" sz="2000" dirty="0" smtClean="0">
                <a:latin typeface="Times New Roman" pitchFamily="18" charset="0"/>
                <a:cs typeface="Times New Roman" pitchFamily="18" charset="0"/>
              </a:rPr>
              <a:t>-(Moderately) (PO2): Identify  the usage of ray theory and mode theory to solve complex industrial and societal problems, </a:t>
            </a:r>
            <a:r>
              <a:rPr lang="en-US" sz="2000" b="1" dirty="0" smtClean="0">
                <a:latin typeface="Times New Roman" pitchFamily="18" charset="0"/>
                <a:cs typeface="Times New Roman" pitchFamily="18" charset="0"/>
              </a:rPr>
              <a:t>(Telecommunication)</a:t>
            </a:r>
          </a:p>
          <a:p>
            <a:pPr algn="just"/>
            <a:r>
              <a:rPr lang="en-US" sz="2000" dirty="0" smtClean="0">
                <a:latin typeface="Times New Roman" pitchFamily="18" charset="0"/>
                <a:cs typeface="Times New Roman" pitchFamily="18" charset="0"/>
              </a:rPr>
              <a:t>-(Lightly)         (PO3): Use the optical fibers to find solutions to societal and health related issues, </a:t>
            </a:r>
            <a:r>
              <a:rPr lang="en-US" sz="2000" b="1" dirty="0" smtClean="0">
                <a:latin typeface="Times New Roman" pitchFamily="18" charset="0"/>
                <a:cs typeface="Times New Roman" pitchFamily="18" charset="0"/>
              </a:rPr>
              <a:t>(Endoscope)</a:t>
            </a:r>
          </a:p>
          <a:p>
            <a:pPr algn="just"/>
            <a:r>
              <a:rPr lang="en-US" sz="2000" dirty="0" smtClean="0">
                <a:latin typeface="Times New Roman" pitchFamily="18" charset="0"/>
                <a:cs typeface="Times New Roman" pitchFamily="18" charset="0"/>
              </a:rPr>
              <a:t>-(Substantially)  (PO4): Design of experiments for the light propagation in analog and digital mode, </a:t>
            </a:r>
            <a:r>
              <a:rPr lang="en-US" sz="2000" b="1" dirty="0" smtClean="0">
                <a:latin typeface="Times New Roman" pitchFamily="18" charset="0"/>
                <a:cs typeface="Times New Roman" pitchFamily="18" charset="0"/>
              </a:rPr>
              <a:t>(Analog Link &amp; Digital Link)</a:t>
            </a:r>
          </a:p>
          <a:p>
            <a:pPr algn="just"/>
            <a:r>
              <a:rPr lang="en-US" sz="2000" dirty="0" smtClean="0">
                <a:latin typeface="Times New Roman" pitchFamily="18" charset="0"/>
                <a:cs typeface="Times New Roman" pitchFamily="18" charset="0"/>
              </a:rPr>
              <a:t>-(moderately)  (PO6): Apply the knowledge to assess societal and cultural issues. </a:t>
            </a:r>
            <a:r>
              <a:rPr lang="en-US" sz="2000" b="1" dirty="0" smtClean="0">
                <a:latin typeface="Times New Roman" pitchFamily="18" charset="0"/>
                <a:cs typeface="Times New Roman" pitchFamily="18" charset="0"/>
              </a:rPr>
              <a:t>(Ajanta &amp; Ellora cave arts)</a:t>
            </a:r>
          </a:p>
          <a:p>
            <a:pPr algn="just"/>
            <a:r>
              <a:rPr lang="en-US" sz="2000" dirty="0" smtClean="0">
                <a:latin typeface="Times New Roman" pitchFamily="18" charset="0"/>
                <a:cs typeface="Times New Roman" pitchFamily="18" charset="0"/>
              </a:rPr>
              <a:t>-(Moderately)  (PO9): Function effectively as an individual and as a member while doing experiments in Labs.</a:t>
            </a:r>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-(Lightly) : Induce the learner to know more about the advancement in optical fibers and its applications by life-long learning.</a:t>
            </a:r>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867400"/>
          </a:xfrm>
        </p:spPr>
        <p:txBody>
          <a:bodyPr>
            <a:normAutofit fontScale="70000" lnSpcReduction="20000"/>
          </a:bodyPr>
          <a:lstStyle/>
          <a:p>
            <a:pPr algn="just"/>
            <a:r>
              <a:rPr lang="en-US" b="1" dirty="0" smtClean="0">
                <a:latin typeface="Times New Roman" pitchFamily="18" charset="0"/>
                <a:cs typeface="Times New Roman" pitchFamily="18" charset="0"/>
              </a:rPr>
              <a:t>CO2: Test the various signal degradation factors (attenuation, scattering losses, bending losses, dispersion.</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CO contributes to </a:t>
            </a:r>
          </a:p>
          <a:p>
            <a:pPr algn="just"/>
            <a:r>
              <a:rPr lang="en-US" dirty="0" smtClean="0">
                <a:latin typeface="Times New Roman" pitchFamily="18" charset="0"/>
                <a:cs typeface="Times New Roman" pitchFamily="18" charset="0"/>
              </a:rPr>
              <a:t>-(substantially) (PO1): Apply  the various signal degradation factors to solve complex industrial </a:t>
            </a:r>
            <a:r>
              <a:rPr lang="en-US" b="1" dirty="0" smtClean="0">
                <a:latin typeface="Times New Roman" pitchFamily="18" charset="0"/>
                <a:cs typeface="Times New Roman" pitchFamily="18" charset="0"/>
              </a:rPr>
              <a:t>(Telecommunication) </a:t>
            </a:r>
            <a:r>
              <a:rPr lang="en-US" dirty="0" smtClean="0">
                <a:latin typeface="Times New Roman" pitchFamily="18" charset="0"/>
                <a:cs typeface="Times New Roman" pitchFamily="18" charset="0"/>
              </a:rPr>
              <a:t>and societal problems, </a:t>
            </a:r>
          </a:p>
          <a:p>
            <a:pPr algn="just"/>
            <a:r>
              <a:rPr lang="en-US" dirty="0" smtClean="0">
                <a:latin typeface="Times New Roman" pitchFamily="18" charset="0"/>
                <a:cs typeface="Times New Roman" pitchFamily="18" charset="0"/>
              </a:rPr>
              <a:t>-(moderately)   (PO2):  Formulate various signal degradation factors in  complex industrial and societal problems,  </a:t>
            </a:r>
          </a:p>
          <a:p>
            <a:pPr algn="just"/>
            <a:r>
              <a:rPr lang="en-US" dirty="0" smtClean="0">
                <a:latin typeface="Times New Roman" pitchFamily="18" charset="0"/>
                <a:cs typeface="Times New Roman" pitchFamily="18" charset="0"/>
              </a:rPr>
              <a:t>-(lightly</a:t>
            </a:r>
            <a:r>
              <a:rPr lang="en-US" smtClean="0">
                <a:latin typeface="Times New Roman" pitchFamily="18" charset="0"/>
                <a:cs typeface="Times New Roman" pitchFamily="18" charset="0"/>
              </a:rPr>
              <a:t>)         (</a:t>
            </a:r>
            <a:r>
              <a:rPr lang="en-US" dirty="0" smtClean="0">
                <a:latin typeface="Times New Roman" pitchFamily="18" charset="0"/>
                <a:cs typeface="Times New Roman" pitchFamily="18" charset="0"/>
              </a:rPr>
              <a:t>PO3):  Design and development of optimized optical fibers,</a:t>
            </a:r>
          </a:p>
          <a:p>
            <a:pPr algn="just"/>
            <a:r>
              <a:rPr lang="en-US" dirty="0" smtClean="0">
                <a:latin typeface="Times New Roman" pitchFamily="18" charset="0"/>
                <a:cs typeface="Times New Roman" pitchFamily="18" charset="0"/>
              </a:rPr>
              <a:t>-(substantially)  (PO4): Examining the various signal degradation factors to achieve valid solutions</a:t>
            </a:r>
          </a:p>
          <a:p>
            <a:pPr algn="just"/>
            <a:r>
              <a:rPr lang="en-US" dirty="0" smtClean="0">
                <a:latin typeface="Times New Roman" pitchFamily="18" charset="0"/>
                <a:cs typeface="Times New Roman" pitchFamily="18" charset="0"/>
              </a:rPr>
              <a:t>-(substantially)  (PO6): Use the signal degradation factors for find solutions to societal, safety  and legal related issues, </a:t>
            </a:r>
          </a:p>
          <a:p>
            <a:pPr algn="just"/>
            <a:r>
              <a:rPr lang="en-US" dirty="0" smtClean="0">
                <a:latin typeface="Times New Roman" pitchFamily="18" charset="0"/>
                <a:cs typeface="Times New Roman" pitchFamily="18" charset="0"/>
              </a:rPr>
              <a:t>-(substantially)  (PO9): Function effectively as an individual and as a member while doing experiments in Labs</a:t>
            </a:r>
            <a:r>
              <a:rPr lang="en-US"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-(lightly)      (PO12): Induce the learner to know more about the advancement in design of optimized optical fibers  by life-long learning.</a:t>
            </a: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TotalTime>
  <Words>2972</Words>
  <Application>Microsoft Office PowerPoint</Application>
  <PresentationFormat>On-screen Show (4:3)</PresentationFormat>
  <Paragraphs>204</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EC 6702 Optical Communication and Networks </vt:lpstr>
      <vt:lpstr>INSTITUTION VISION, MISSION </vt:lpstr>
      <vt:lpstr>Mission </vt:lpstr>
      <vt:lpstr>  DEPARTMENT VISSION, MISSION    </vt:lpstr>
      <vt:lpstr> MISSION</vt:lpstr>
      <vt:lpstr>Course Objectives  </vt:lpstr>
      <vt:lpstr>Course Outcomes</vt:lpstr>
      <vt:lpstr>Slide 8</vt:lpstr>
      <vt:lpstr>Slide 9</vt:lpstr>
      <vt:lpstr>Slide 10</vt:lpstr>
      <vt:lpstr>Slide 11</vt:lpstr>
      <vt:lpstr>Slide 12</vt:lpstr>
      <vt:lpstr>OFC SYSTEM</vt:lpstr>
      <vt:lpstr>Slide 14</vt:lpstr>
      <vt:lpstr>EVOLUTION OF OFC</vt:lpstr>
      <vt:lpstr>Slide 16</vt:lpstr>
      <vt:lpstr>Slide 17</vt:lpstr>
      <vt:lpstr>Slide 18</vt:lpstr>
      <vt:lpstr>Slide 19</vt:lpstr>
      <vt:lpstr>Slide 20</vt:lpstr>
      <vt:lpstr>Slide 21</vt:lpstr>
      <vt:lpstr>Mode Coupling</vt:lpstr>
      <vt:lpstr>Slide 23</vt:lpstr>
      <vt:lpstr>Slide 24</vt:lpstr>
      <vt:lpstr>Slide 25</vt:lpstr>
      <vt:lpstr>Slide 26</vt:lpstr>
      <vt:lpstr>DESIGN Optimization of SM</vt:lpstr>
      <vt:lpstr>Slide 28</vt:lpstr>
      <vt:lpstr>RI (Refractive Index ) profile</vt:lpstr>
      <vt:lpstr>Slide 30</vt:lpstr>
      <vt:lpstr>Slide 31</vt:lpstr>
      <vt:lpstr>Slide 32</vt:lpstr>
      <vt:lpstr>Slide 33</vt:lpstr>
      <vt:lpstr>Slide 34</vt:lpstr>
      <vt:lpstr>Slide 35</vt:lpstr>
      <vt:lpstr>Cutoff wavelength</vt:lpstr>
      <vt:lpstr>Optical Fiber Modes and Configurations</vt:lpstr>
      <vt:lpstr>Slide 38</vt:lpstr>
      <vt:lpstr>Slide 39</vt:lpstr>
      <vt:lpstr>Slide 40</vt:lpstr>
      <vt:lpstr>Slide 41</vt:lpstr>
      <vt:lpstr>Slide 42</vt:lpstr>
      <vt:lpstr>Slide 43</vt:lpstr>
      <vt:lpstr>Slide 44</vt:lpstr>
      <vt:lpstr>Slide 45</vt:lpstr>
      <vt:lpstr>Slide 46</vt:lpstr>
      <vt:lpstr>Mode Theory for circular Waveguides </vt:lpstr>
      <vt:lpstr>Slide 48</vt:lpstr>
      <vt:lpstr>Slide 49</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 6702 Optical Communication and Networks </dc:title>
  <dc:creator>Senthil</dc:creator>
  <cp:lastModifiedBy>Senthil</cp:lastModifiedBy>
  <cp:revision>44</cp:revision>
  <dcterms:created xsi:type="dcterms:W3CDTF">2016-07-03T14:20:38Z</dcterms:created>
  <dcterms:modified xsi:type="dcterms:W3CDTF">2019-07-02T05:11:12Z</dcterms:modified>
</cp:coreProperties>
</file>